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x="18288000" cy="10287000"/>
  <p:notesSz cx="6858000" cy="9144000"/>
  <p:embeddedFontLst>
    <p:embeddedFont>
      <p:font typeface="Canva Sans" charset="1" panose="020B0503030501040103"/>
      <p:regular r:id="rId57"/>
    </p:embeddedFont>
    <p:embeddedFont>
      <p:font typeface="Canva Sans Bold" charset="1" panose="020B0803030501040103"/>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fonts/font57.fntdata" Type="http://schemas.openxmlformats.org/officeDocument/2006/relationships/font"/><Relationship Id="rId58" Target="fonts/font58.fntdata" Type="http://schemas.openxmlformats.org/officeDocument/2006/relationships/font"/><Relationship Id="rId59" Target="notesMasters/notesMaster1.xml" Type="http://schemas.openxmlformats.org/officeDocument/2006/relationships/notesMaster"/><Relationship Id="rId6" Target="slides/slide1.xml" Type="http://schemas.openxmlformats.org/officeDocument/2006/relationships/slide"/><Relationship Id="rId60" Target="theme/theme2.xml" Type="http://schemas.openxmlformats.org/officeDocument/2006/relationships/theme"/><Relationship Id="rId61" Target="notesSlides/notesSlide1.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ENIAC[54] (Electronic Numerical Integrator and Computer) was the first electronic programmable computer built in the U.S. Although the ENIAC was similar to the Colossus, it was much faster, more flexible, and it was Turing-complete. Like the Colossus, a "program" on the ENIAC was defined by the states of its patch cables and switches, a far cry from the stored program electronic machines that came later. Once a program was written, it had to be mechanically set into the machine with manual resetting of plugs and switches. The programmers of the ENIAC were six women, often known collectively as the "ENIAC girls"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media/image29.pn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https://www.youtube.com/watch?v=USCBCmwMCDA" TargetMode="External" Type="http://schemas.openxmlformats.org/officeDocument/2006/relationships/video"/></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3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https://wordwall.net/resource/82467510"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https://learningcontent.cisco.com/games/binary/index.html"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svg" Type="http://schemas.openxmlformats.org/officeDocument/2006/relationships/image"/><Relationship Id="rId4" Target="https://wordwall.net/resource/82727935"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gif"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91659" y="140977"/>
            <a:ext cx="11058335" cy="10146023"/>
          </a:xfrm>
          <a:custGeom>
            <a:avLst/>
            <a:gdLst/>
            <a:ahLst/>
            <a:cxnLst/>
            <a:rect r="r" b="b" t="t" l="l"/>
            <a:pathLst>
              <a:path h="10146023" w="11058335">
                <a:moveTo>
                  <a:pt x="0" y="0"/>
                </a:moveTo>
                <a:lnTo>
                  <a:pt x="11058336" y="0"/>
                </a:lnTo>
                <a:lnTo>
                  <a:pt x="11058336" y="10146023"/>
                </a:lnTo>
                <a:lnTo>
                  <a:pt x="0" y="10146023"/>
                </a:lnTo>
                <a:lnTo>
                  <a:pt x="0" y="0"/>
                </a:lnTo>
                <a:close/>
              </a:path>
            </a:pathLst>
          </a:custGeom>
          <a:blipFill>
            <a:blip r:embed="rId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11315" y="-31938"/>
            <a:ext cx="11758081" cy="5175438"/>
          </a:xfrm>
          <a:prstGeom prst="rect">
            <a:avLst/>
          </a:prstGeom>
        </p:spPr>
        <p:txBody>
          <a:bodyPr anchor="t" rtlCol="false" tIns="0" lIns="0" bIns="0" rIns="0">
            <a:spAutoFit/>
          </a:bodyPr>
          <a:lstStyle/>
          <a:p>
            <a:pPr algn="ctr">
              <a:lnSpc>
                <a:spcPts val="10314"/>
              </a:lnSpc>
            </a:pPr>
            <a:r>
              <a:rPr lang="en-US" sz="7367" b="true">
                <a:solidFill>
                  <a:srgbClr val="F7E5F4"/>
                </a:solidFill>
                <a:latin typeface="Canva Sans Bold"/>
                <a:ea typeface="Canva Sans Bold"/>
                <a:cs typeface="Canva Sans Bold"/>
                <a:sym typeface="Canva Sans Bold"/>
              </a:rPr>
              <a:t>Chapter 4.3</a:t>
            </a:r>
          </a:p>
          <a:p>
            <a:pPr algn="ctr">
              <a:lnSpc>
                <a:spcPts val="10314"/>
              </a:lnSpc>
            </a:pPr>
            <a:r>
              <a:rPr lang="en-US" sz="7367" b="true">
                <a:solidFill>
                  <a:srgbClr val="F7E5F4"/>
                </a:solidFill>
                <a:latin typeface="Canva Sans Bold"/>
                <a:ea typeface="Canva Sans Bold"/>
                <a:cs typeface="Canva Sans Bold"/>
                <a:sym typeface="Canva Sans Bold"/>
              </a:rPr>
              <a:t>Data representation</a:t>
            </a:r>
          </a:p>
          <a:p>
            <a:pPr algn="ctr">
              <a:lnSpc>
                <a:spcPts val="10314"/>
              </a:lnSpc>
            </a:pPr>
          </a:p>
          <a:p>
            <a:pPr algn="ctr" marL="0" indent="0" lvl="0">
              <a:lnSpc>
                <a:spcPts val="10314"/>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494665"/>
            <a:ext cx="18288000" cy="82784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This week you will:</a:t>
            </a:r>
          </a:p>
          <a:p>
            <a:pPr algn="l">
              <a:lnSpc>
                <a:spcPts val="7279"/>
              </a:lnSpc>
            </a:pPr>
          </a:p>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Explain that computers use binary to represent all data and instructions</a:t>
            </a:r>
          </a:p>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Explain how binary relates to two-state electrical signals</a:t>
            </a:r>
          </a:p>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Explain the difference between base-2 and base-10 numbers</a:t>
            </a:r>
          </a:p>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Convert between binary and decimal numbers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13957" y="1074054"/>
            <a:ext cx="5778062" cy="5778062"/>
          </a:xfrm>
          <a:custGeom>
            <a:avLst/>
            <a:gdLst/>
            <a:ahLst/>
            <a:cxnLst/>
            <a:rect r="r" b="b" t="t" l="l"/>
            <a:pathLst>
              <a:path h="5778062" w="5778062">
                <a:moveTo>
                  <a:pt x="0" y="0"/>
                </a:moveTo>
                <a:lnTo>
                  <a:pt x="5778063" y="0"/>
                </a:lnTo>
                <a:lnTo>
                  <a:pt x="5778063" y="5778062"/>
                </a:lnTo>
                <a:lnTo>
                  <a:pt x="0" y="5778062"/>
                </a:lnTo>
                <a:lnTo>
                  <a:pt x="0" y="0"/>
                </a:lnTo>
                <a:close/>
              </a:path>
            </a:pathLst>
          </a:custGeom>
          <a:blipFill>
            <a:blip r:embed="rId2"/>
            <a:stretch>
              <a:fillRect l="0" t="0" r="0" b="0"/>
            </a:stretch>
          </a:blipFill>
        </p:spPr>
      </p:sp>
      <p:sp>
        <p:nvSpPr>
          <p:cNvPr name="Freeform 3" id="3"/>
          <p:cNvSpPr/>
          <p:nvPr/>
        </p:nvSpPr>
        <p:spPr>
          <a:xfrm flipH="false" flipV="false" rot="0">
            <a:off x="9165257" y="859243"/>
            <a:ext cx="7794896" cy="7794896"/>
          </a:xfrm>
          <a:custGeom>
            <a:avLst/>
            <a:gdLst/>
            <a:ahLst/>
            <a:cxnLst/>
            <a:rect r="r" b="b" t="t" l="l"/>
            <a:pathLst>
              <a:path h="7794896" w="7794896">
                <a:moveTo>
                  <a:pt x="0" y="0"/>
                </a:moveTo>
                <a:lnTo>
                  <a:pt x="7794897" y="0"/>
                </a:lnTo>
                <a:lnTo>
                  <a:pt x="7794897" y="7794896"/>
                </a:lnTo>
                <a:lnTo>
                  <a:pt x="0" y="7794896"/>
                </a:lnTo>
                <a:lnTo>
                  <a:pt x="0" y="0"/>
                </a:lnTo>
                <a:close/>
              </a:path>
            </a:pathLst>
          </a:custGeom>
          <a:blipFill>
            <a:blip r:embed="rId3"/>
            <a:stretch>
              <a:fillRect l="0" t="0" r="0" b="0"/>
            </a:stretch>
          </a:blipFill>
        </p:spPr>
      </p:sp>
      <p:sp>
        <p:nvSpPr>
          <p:cNvPr name="TextBox 4" id="4"/>
          <p:cNvSpPr txBox="true"/>
          <p:nvPr/>
        </p:nvSpPr>
        <p:spPr>
          <a:xfrm rot="0">
            <a:off x="661690" y="6996267"/>
            <a:ext cx="7348761" cy="2380615"/>
          </a:xfrm>
          <a:prstGeom prst="rect">
            <a:avLst/>
          </a:prstGeom>
        </p:spPr>
        <p:txBody>
          <a:bodyPr anchor="t" rtlCol="false" tIns="0" lIns="0" bIns="0" rIns="0">
            <a:spAutoFit/>
          </a:bodyPr>
          <a:lstStyle/>
          <a:p>
            <a:pPr algn="ctr" marL="734059" indent="-367030" lvl="1">
              <a:lnSpc>
                <a:spcPts val="4759"/>
              </a:lnSpc>
              <a:buAutoNum type="arabicPeriod" startAt="1"/>
            </a:pPr>
            <a:r>
              <a:rPr lang="en-US" sz="3399">
                <a:solidFill>
                  <a:srgbClr val="000000"/>
                </a:solidFill>
                <a:latin typeface="Canva Sans"/>
                <a:ea typeface="Canva Sans"/>
                <a:cs typeface="Canva Sans"/>
                <a:sym typeface="Canva Sans"/>
              </a:rPr>
              <a:t>Why was storytelling important </a:t>
            </a:r>
          </a:p>
          <a:p>
            <a:pPr algn="ctr">
              <a:lnSpc>
                <a:spcPts val="4759"/>
              </a:lnSpc>
            </a:pPr>
            <a:r>
              <a:rPr lang="en-US" sz="3399">
                <a:solidFill>
                  <a:srgbClr val="000000"/>
                </a:solidFill>
                <a:latin typeface="Canva Sans"/>
                <a:ea typeface="Canva Sans"/>
                <a:cs typeface="Canva Sans"/>
                <a:sym typeface="Canva Sans"/>
              </a:rPr>
              <a:t>in early cultures?</a:t>
            </a:r>
          </a:p>
          <a:p>
            <a:pPr algn="ctr">
              <a:lnSpc>
                <a:spcPts val="4759"/>
              </a:lnSpc>
            </a:pPr>
            <a:r>
              <a:rPr lang="en-US" sz="3399">
                <a:solidFill>
                  <a:srgbClr val="000000"/>
                </a:solidFill>
                <a:latin typeface="Canva Sans"/>
                <a:ea typeface="Canva Sans"/>
                <a:cs typeface="Canva Sans"/>
                <a:sym typeface="Canva Sans"/>
              </a:rPr>
              <a:t>2. In what forms did it take? </a:t>
            </a:r>
          </a:p>
          <a:p>
            <a:pPr algn="ctr" marL="0" indent="0" lvl="0">
              <a:lnSpc>
                <a:spcPts val="4759"/>
              </a:lnSpc>
              <a:spcBef>
                <a:spcPct val="0"/>
              </a:spcBef>
            </a:pPr>
            <a:r>
              <a:rPr lang="en-US" sz="3399">
                <a:solidFill>
                  <a:srgbClr val="000000"/>
                </a:solidFill>
                <a:latin typeface="Canva Sans"/>
                <a:ea typeface="Canva Sans"/>
                <a:cs typeface="Canva Sans"/>
                <a:sym typeface="Canva Sans"/>
              </a:rPr>
              <a:t>3. Any limitations?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7277" y="624206"/>
            <a:ext cx="17832390" cy="7467313"/>
          </a:xfrm>
          <a:custGeom>
            <a:avLst/>
            <a:gdLst/>
            <a:ahLst/>
            <a:cxnLst/>
            <a:rect r="r" b="b" t="t" l="l"/>
            <a:pathLst>
              <a:path h="7467313" w="17832390">
                <a:moveTo>
                  <a:pt x="0" y="0"/>
                </a:moveTo>
                <a:lnTo>
                  <a:pt x="17832390" y="0"/>
                </a:lnTo>
                <a:lnTo>
                  <a:pt x="17832390" y="7467313"/>
                </a:lnTo>
                <a:lnTo>
                  <a:pt x="0" y="7467313"/>
                </a:lnTo>
                <a:lnTo>
                  <a:pt x="0" y="0"/>
                </a:lnTo>
                <a:close/>
              </a:path>
            </a:pathLst>
          </a:custGeom>
          <a:blipFill>
            <a:blip r:embed="rId2"/>
            <a:stretch>
              <a:fillRect l="0" t="0" r="0" b="0"/>
            </a:stretch>
          </a:blipFill>
        </p:spPr>
      </p:sp>
      <p:sp>
        <p:nvSpPr>
          <p:cNvPr name="TextBox 3" id="3"/>
          <p:cNvSpPr txBox="true"/>
          <p:nvPr/>
        </p:nvSpPr>
        <p:spPr>
          <a:xfrm rot="0">
            <a:off x="0" y="8371752"/>
            <a:ext cx="17576168" cy="178054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Writing is just a means of representing something.</a:t>
            </a:r>
          </a:p>
          <a:p>
            <a:pPr algn="ctr">
              <a:lnSpc>
                <a:spcPts val="4759"/>
              </a:lnSpc>
            </a:pPr>
          </a:p>
          <a:p>
            <a:pPr algn="ctr" marL="0" indent="0" lvl="0">
              <a:lnSpc>
                <a:spcPts val="4759"/>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5982" y="2467735"/>
            <a:ext cx="16113318" cy="7654460"/>
            <a:chOff x="0" y="0"/>
            <a:chExt cx="21484424" cy="10205946"/>
          </a:xfrm>
        </p:grpSpPr>
        <p:sp>
          <p:nvSpPr>
            <p:cNvPr name="Freeform 3" id="3"/>
            <p:cNvSpPr/>
            <p:nvPr/>
          </p:nvSpPr>
          <p:spPr>
            <a:xfrm flipH="false" flipV="false" rot="0">
              <a:off x="0" y="4719546"/>
              <a:ext cx="5577027" cy="5486400"/>
            </a:xfrm>
            <a:custGeom>
              <a:avLst/>
              <a:gdLst/>
              <a:ahLst/>
              <a:cxnLst/>
              <a:rect r="r" b="b" t="t" l="l"/>
              <a:pathLst>
                <a:path h="5486400" w="5577027">
                  <a:moveTo>
                    <a:pt x="0" y="0"/>
                  </a:moveTo>
                  <a:lnTo>
                    <a:pt x="5577027" y="0"/>
                  </a:lnTo>
                  <a:lnTo>
                    <a:pt x="5577027"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050260" y="4400570"/>
              <a:ext cx="3346249" cy="4068726"/>
            </a:xfrm>
            <a:custGeom>
              <a:avLst/>
              <a:gdLst/>
              <a:ahLst/>
              <a:cxnLst/>
              <a:rect r="r" b="b" t="t" l="l"/>
              <a:pathLst>
                <a:path h="4068726" w="3346249">
                  <a:moveTo>
                    <a:pt x="0" y="0"/>
                  </a:moveTo>
                  <a:lnTo>
                    <a:pt x="3346249" y="0"/>
                  </a:lnTo>
                  <a:lnTo>
                    <a:pt x="3346249" y="4068725"/>
                  </a:lnTo>
                  <a:lnTo>
                    <a:pt x="0" y="40687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053652" y="5038523"/>
              <a:ext cx="3430772" cy="3430772"/>
            </a:xfrm>
            <a:custGeom>
              <a:avLst/>
              <a:gdLst/>
              <a:ahLst/>
              <a:cxnLst/>
              <a:rect r="r" b="b" t="t" l="l"/>
              <a:pathLst>
                <a:path h="3430772" w="3430772">
                  <a:moveTo>
                    <a:pt x="0" y="0"/>
                  </a:moveTo>
                  <a:lnTo>
                    <a:pt x="3430772" y="0"/>
                  </a:lnTo>
                  <a:lnTo>
                    <a:pt x="3430772" y="3430772"/>
                  </a:lnTo>
                  <a:lnTo>
                    <a:pt x="0" y="34307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723385" y="0"/>
              <a:ext cx="4660534" cy="3308979"/>
            </a:xfrm>
            <a:custGeom>
              <a:avLst/>
              <a:gdLst/>
              <a:ahLst/>
              <a:cxnLst/>
              <a:rect r="r" b="b" t="t" l="l"/>
              <a:pathLst>
                <a:path h="3308979" w="4660534">
                  <a:moveTo>
                    <a:pt x="0" y="0"/>
                  </a:moveTo>
                  <a:lnTo>
                    <a:pt x="4660534" y="0"/>
                  </a:lnTo>
                  <a:lnTo>
                    <a:pt x="4660534" y="3308979"/>
                  </a:lnTo>
                  <a:lnTo>
                    <a:pt x="0" y="33089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8218535" y="1267509"/>
              <a:ext cx="5486400" cy="5486400"/>
            </a:xfrm>
            <a:custGeom>
              <a:avLst/>
              <a:gdLst/>
              <a:ahLst/>
              <a:cxnLst/>
              <a:rect r="r" b="b" t="t" l="l"/>
              <a:pathLst>
                <a:path h="5486400" w="5486400">
                  <a:moveTo>
                    <a:pt x="0" y="0"/>
                  </a:moveTo>
                  <a:lnTo>
                    <a:pt x="5486400" y="0"/>
                  </a:lnTo>
                  <a:lnTo>
                    <a:pt x="5486400"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3540598" y="732337"/>
              <a:ext cx="3040048" cy="3668233"/>
            </a:xfrm>
            <a:custGeom>
              <a:avLst/>
              <a:gdLst/>
              <a:ahLst/>
              <a:cxnLst/>
              <a:rect r="r" b="b" t="t" l="l"/>
              <a:pathLst>
                <a:path h="3668233" w="3040048">
                  <a:moveTo>
                    <a:pt x="0" y="0"/>
                  </a:moveTo>
                  <a:lnTo>
                    <a:pt x="3040048" y="0"/>
                  </a:lnTo>
                  <a:lnTo>
                    <a:pt x="3040048" y="3668233"/>
                  </a:lnTo>
                  <a:lnTo>
                    <a:pt x="0" y="366823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7708293" y="7103450"/>
              <a:ext cx="4210700" cy="2731692"/>
            </a:xfrm>
            <a:custGeom>
              <a:avLst/>
              <a:gdLst/>
              <a:ahLst/>
              <a:cxnLst/>
              <a:rect r="r" b="b" t="t" l="l"/>
              <a:pathLst>
                <a:path h="2731692" w="4210700">
                  <a:moveTo>
                    <a:pt x="0" y="0"/>
                  </a:moveTo>
                  <a:lnTo>
                    <a:pt x="4210700" y="0"/>
                  </a:lnTo>
                  <a:lnTo>
                    <a:pt x="4210700" y="2731691"/>
                  </a:lnTo>
                  <a:lnTo>
                    <a:pt x="0" y="2731691"/>
                  </a:lnTo>
                  <a:lnTo>
                    <a:pt x="0" y="0"/>
                  </a:lnTo>
                  <a:close/>
                </a:path>
              </a:pathLst>
            </a:custGeom>
            <a:blipFill>
              <a:blip r:embed="rId14"/>
              <a:stretch>
                <a:fillRect l="0" t="0" r="0" b="0"/>
              </a:stretch>
            </a:blipFill>
          </p:spPr>
        </p:sp>
      </p:grpSp>
      <p:sp>
        <p:nvSpPr>
          <p:cNvPr name="TextBox 10" id="10"/>
          <p:cNvSpPr txBox="true"/>
          <p:nvPr/>
        </p:nvSpPr>
        <p:spPr>
          <a:xfrm rot="0">
            <a:off x="1028700" y="1174676"/>
            <a:ext cx="14565326" cy="1944370"/>
          </a:xfrm>
          <a:prstGeom prst="rect">
            <a:avLst/>
          </a:prstGeom>
        </p:spPr>
        <p:txBody>
          <a:bodyPr anchor="t" rtlCol="false" tIns="0" lIns="0" bIns="0" rIns="0">
            <a:spAutoFit/>
          </a:bodyPr>
          <a:lstStyle/>
          <a:p>
            <a:pPr algn="ctr">
              <a:lnSpc>
                <a:spcPts val="5179"/>
              </a:lnSpc>
            </a:pPr>
            <a:r>
              <a:rPr lang="en-US" sz="3699">
                <a:solidFill>
                  <a:srgbClr val="000000"/>
                </a:solidFill>
                <a:latin typeface="Canva Sans"/>
                <a:ea typeface="Canva Sans"/>
                <a:cs typeface="Canva Sans"/>
                <a:sym typeface="Canva Sans"/>
              </a:rPr>
              <a:t>We use symbols to represent many things. </a:t>
            </a:r>
          </a:p>
          <a:p>
            <a:pPr algn="ctr">
              <a:lnSpc>
                <a:spcPts val="5179"/>
              </a:lnSpc>
            </a:pPr>
            <a:r>
              <a:rPr lang="en-US" sz="3699">
                <a:solidFill>
                  <a:srgbClr val="000000"/>
                </a:solidFill>
                <a:latin typeface="Canva Sans"/>
                <a:ea typeface="Canva Sans"/>
                <a:cs typeface="Canva Sans"/>
                <a:sym typeface="Canva Sans"/>
              </a:rPr>
              <a:t>Can you think of some examples?</a:t>
            </a:r>
          </a:p>
          <a:p>
            <a:pPr algn="ctr">
              <a:lnSpc>
                <a:spcPts val="5179"/>
              </a:lnSpc>
            </a:pPr>
          </a:p>
        </p:txBody>
      </p:sp>
      <p:sp>
        <p:nvSpPr>
          <p:cNvPr name="TextBox 11" id="11"/>
          <p:cNvSpPr txBox="true"/>
          <p:nvPr/>
        </p:nvSpPr>
        <p:spPr>
          <a:xfrm rot="0">
            <a:off x="1082255" y="55237"/>
            <a:ext cx="4999211"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Canva Sans Bold"/>
                <a:ea typeface="Canva Sans Bold"/>
                <a:cs typeface="Canva Sans Bold"/>
                <a:sym typeface="Canva Sans Bold"/>
              </a:rPr>
              <a:t>Representation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15273" y="1693190"/>
            <a:ext cx="9344027" cy="6225458"/>
          </a:xfrm>
          <a:custGeom>
            <a:avLst/>
            <a:gdLst/>
            <a:ahLst/>
            <a:cxnLst/>
            <a:rect r="r" b="b" t="t" l="l"/>
            <a:pathLst>
              <a:path h="6225458" w="9344027">
                <a:moveTo>
                  <a:pt x="0" y="0"/>
                </a:moveTo>
                <a:lnTo>
                  <a:pt x="9344027" y="0"/>
                </a:lnTo>
                <a:lnTo>
                  <a:pt x="9344027" y="6225458"/>
                </a:lnTo>
                <a:lnTo>
                  <a:pt x="0" y="6225458"/>
                </a:lnTo>
                <a:lnTo>
                  <a:pt x="0" y="0"/>
                </a:lnTo>
                <a:close/>
              </a:path>
            </a:pathLst>
          </a:custGeom>
          <a:blipFill>
            <a:blip r:embed="rId2"/>
            <a:stretch>
              <a:fillRect l="0" t="0" r="0" b="0"/>
            </a:stretch>
          </a:blipFill>
        </p:spPr>
      </p:sp>
      <p:sp>
        <p:nvSpPr>
          <p:cNvPr name="TextBox 3" id="3"/>
          <p:cNvSpPr txBox="true"/>
          <p:nvPr/>
        </p:nvSpPr>
        <p:spPr>
          <a:xfrm rot="0">
            <a:off x="0" y="537527"/>
            <a:ext cx="14061532"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Canva Sans Bold"/>
                <a:ea typeface="Canva Sans Bold"/>
                <a:cs typeface="Canva Sans Bold"/>
                <a:sym typeface="Canva Sans Bold"/>
              </a:rPr>
              <a:t>Representation of data in computers:</a:t>
            </a:r>
          </a:p>
        </p:txBody>
      </p:sp>
      <p:sp>
        <p:nvSpPr>
          <p:cNvPr name="TextBox 4" id="4"/>
          <p:cNvSpPr txBox="true"/>
          <p:nvPr/>
        </p:nvSpPr>
        <p:spPr>
          <a:xfrm rot="0">
            <a:off x="1082255" y="2118603"/>
            <a:ext cx="4311714" cy="5328569"/>
          </a:xfrm>
          <a:prstGeom prst="rect">
            <a:avLst/>
          </a:prstGeom>
        </p:spPr>
        <p:txBody>
          <a:bodyPr anchor="t" rtlCol="false" tIns="0" lIns="0" bIns="0" rIns="0">
            <a:spAutoFit/>
          </a:bodyPr>
          <a:lstStyle/>
          <a:p>
            <a:pPr algn="ctr">
              <a:lnSpc>
                <a:spcPts val="10593"/>
              </a:lnSpc>
            </a:pPr>
            <a:r>
              <a:rPr lang="en-US" sz="7566" b="true">
                <a:solidFill>
                  <a:srgbClr val="000000"/>
                </a:solidFill>
                <a:latin typeface="Canva Sans Bold"/>
                <a:ea typeface="Canva Sans Bold"/>
                <a:cs typeface="Canva Sans Bold"/>
                <a:sym typeface="Canva Sans Bold"/>
              </a:rPr>
              <a:t>Numbers</a:t>
            </a:r>
          </a:p>
          <a:p>
            <a:pPr algn="ctr">
              <a:lnSpc>
                <a:spcPts val="10593"/>
              </a:lnSpc>
            </a:pPr>
            <a:r>
              <a:rPr lang="en-US" sz="7566" b="true">
                <a:solidFill>
                  <a:srgbClr val="000000"/>
                </a:solidFill>
                <a:latin typeface="Canva Sans Bold"/>
                <a:ea typeface="Canva Sans Bold"/>
                <a:cs typeface="Canva Sans Bold"/>
                <a:sym typeface="Canva Sans Bold"/>
              </a:rPr>
              <a:t>Letters</a:t>
            </a:r>
          </a:p>
          <a:p>
            <a:pPr algn="ctr">
              <a:lnSpc>
                <a:spcPts val="10593"/>
              </a:lnSpc>
            </a:pPr>
            <a:r>
              <a:rPr lang="en-US" sz="7566" b="true">
                <a:solidFill>
                  <a:srgbClr val="000000"/>
                </a:solidFill>
                <a:latin typeface="Canva Sans Bold"/>
                <a:ea typeface="Canva Sans Bold"/>
                <a:cs typeface="Canva Sans Bold"/>
                <a:sym typeface="Canva Sans Bold"/>
              </a:rPr>
              <a:t>Images</a:t>
            </a:r>
          </a:p>
          <a:p>
            <a:pPr algn="ctr" marL="0" indent="0" lvl="0">
              <a:lnSpc>
                <a:spcPts val="10593"/>
              </a:lnSpc>
              <a:spcBef>
                <a:spcPct val="0"/>
              </a:spcBef>
            </a:pPr>
            <a:r>
              <a:rPr lang="en-US" b="true" sz="7566">
                <a:solidFill>
                  <a:srgbClr val="000000"/>
                </a:solidFill>
                <a:latin typeface="Canva Sans Bold"/>
                <a:ea typeface="Canva Sans Bold"/>
                <a:cs typeface="Canva Sans Bold"/>
                <a:sym typeface="Canva Sans Bold"/>
              </a:rPr>
              <a:t>Videos</a:t>
            </a:r>
          </a:p>
        </p:txBody>
      </p:sp>
      <p:sp>
        <p:nvSpPr>
          <p:cNvPr name="TextBox 5" id="5"/>
          <p:cNvSpPr txBox="true"/>
          <p:nvPr/>
        </p:nvSpPr>
        <p:spPr>
          <a:xfrm rot="0">
            <a:off x="6220965" y="3320014"/>
            <a:ext cx="1086197" cy="2667010"/>
          </a:xfrm>
          <a:prstGeom prst="rect">
            <a:avLst/>
          </a:prstGeom>
        </p:spPr>
        <p:txBody>
          <a:bodyPr anchor="t" rtlCol="false" tIns="0" lIns="0" bIns="0" rIns="0">
            <a:spAutoFit/>
          </a:bodyPr>
          <a:lstStyle/>
          <a:p>
            <a:pPr algn="ctr" marL="0" indent="0" lvl="0">
              <a:lnSpc>
                <a:spcPts val="21717"/>
              </a:lnSpc>
              <a:spcBef>
                <a:spcPct val="0"/>
              </a:spcBef>
            </a:pPr>
            <a:r>
              <a:rPr lang="en-US" b="true" sz="15512">
                <a:solidFill>
                  <a:srgbClr val="000000"/>
                </a:solidFill>
                <a:latin typeface="Canva Sans Bold"/>
                <a:ea typeface="Canva Sans Bold"/>
                <a:cs typeface="Canva Sans Bold"/>
                <a:sym typeface="Canva Sans Bold"/>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2398632" y="366083"/>
            <a:ext cx="13824885" cy="7770427"/>
          </a:xfrm>
          <a:prstGeom prst="rect">
            <a:avLst/>
          </a:prstGeom>
        </p:spPr>
      </p:pic>
      <p:sp>
        <p:nvSpPr>
          <p:cNvPr name="TextBox 3" id="3"/>
          <p:cNvSpPr txBox="true"/>
          <p:nvPr/>
        </p:nvSpPr>
        <p:spPr>
          <a:xfrm rot="0">
            <a:off x="1491332" y="8371205"/>
            <a:ext cx="15767968"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Canva Sans Bold"/>
                <a:ea typeface="Canva Sans Bold"/>
                <a:cs typeface="Canva Sans Bold"/>
                <a:sym typeface="Canva Sans Bold"/>
              </a:rPr>
              <a:t>Why do we use 0 and 1 to represent any number?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0536" y="261493"/>
            <a:ext cx="16202638" cy="9681076"/>
          </a:xfrm>
          <a:custGeom>
            <a:avLst/>
            <a:gdLst/>
            <a:ahLst/>
            <a:cxnLst/>
            <a:rect r="r" b="b" t="t" l="l"/>
            <a:pathLst>
              <a:path h="9681076" w="16202638">
                <a:moveTo>
                  <a:pt x="0" y="0"/>
                </a:moveTo>
                <a:lnTo>
                  <a:pt x="16202639" y="0"/>
                </a:lnTo>
                <a:lnTo>
                  <a:pt x="16202639" y="9681076"/>
                </a:lnTo>
                <a:lnTo>
                  <a:pt x="0" y="9681076"/>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03" y="434583"/>
            <a:ext cx="17749207" cy="5857238"/>
          </a:xfrm>
          <a:custGeom>
            <a:avLst/>
            <a:gdLst/>
            <a:ahLst/>
            <a:cxnLst/>
            <a:rect r="r" b="b" t="t" l="l"/>
            <a:pathLst>
              <a:path h="5857238" w="17749207">
                <a:moveTo>
                  <a:pt x="0" y="0"/>
                </a:moveTo>
                <a:lnTo>
                  <a:pt x="17749207" y="0"/>
                </a:lnTo>
                <a:lnTo>
                  <a:pt x="17749207" y="5857238"/>
                </a:lnTo>
                <a:lnTo>
                  <a:pt x="0" y="5857238"/>
                </a:lnTo>
                <a:lnTo>
                  <a:pt x="0" y="0"/>
                </a:lnTo>
                <a:close/>
              </a:path>
            </a:pathLst>
          </a:custGeom>
          <a:blipFill>
            <a:blip r:embed="rId2"/>
            <a:stretch>
              <a:fillRect l="0" t="0" r="0" b="0"/>
            </a:stretch>
          </a:blipFill>
        </p:spPr>
      </p:sp>
      <p:sp>
        <p:nvSpPr>
          <p:cNvPr name="TextBox 3" id="3"/>
          <p:cNvSpPr txBox="true"/>
          <p:nvPr/>
        </p:nvSpPr>
        <p:spPr>
          <a:xfrm rot="0">
            <a:off x="269397" y="6439957"/>
            <a:ext cx="17749207"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Write down your answer to your notebooks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9673" y="422171"/>
            <a:ext cx="17454082" cy="8836129"/>
          </a:xfrm>
          <a:custGeom>
            <a:avLst/>
            <a:gdLst/>
            <a:ahLst/>
            <a:cxnLst/>
            <a:rect r="r" b="b" t="t" l="l"/>
            <a:pathLst>
              <a:path h="8836129" w="17454082">
                <a:moveTo>
                  <a:pt x="0" y="0"/>
                </a:moveTo>
                <a:lnTo>
                  <a:pt x="17454082" y="0"/>
                </a:lnTo>
                <a:lnTo>
                  <a:pt x="17454082" y="8836129"/>
                </a:lnTo>
                <a:lnTo>
                  <a:pt x="0" y="8836129"/>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67664" y="0"/>
            <a:ext cx="9952672" cy="10287000"/>
          </a:xfrm>
          <a:custGeom>
            <a:avLst/>
            <a:gdLst/>
            <a:ahLst/>
            <a:cxnLst/>
            <a:rect r="r" b="b" t="t" l="l"/>
            <a:pathLst>
              <a:path h="10287000" w="9952672">
                <a:moveTo>
                  <a:pt x="0" y="0"/>
                </a:moveTo>
                <a:lnTo>
                  <a:pt x="9952672" y="0"/>
                </a:lnTo>
                <a:lnTo>
                  <a:pt x="9952672" y="10287000"/>
                </a:lnTo>
                <a:lnTo>
                  <a:pt x="0" y="10287000"/>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36510" y="241579"/>
            <a:ext cx="17136708" cy="7433047"/>
          </a:xfrm>
          <a:custGeom>
            <a:avLst/>
            <a:gdLst/>
            <a:ahLst/>
            <a:cxnLst/>
            <a:rect r="r" b="b" t="t" l="l"/>
            <a:pathLst>
              <a:path h="7433047" w="17136708">
                <a:moveTo>
                  <a:pt x="0" y="0"/>
                </a:moveTo>
                <a:lnTo>
                  <a:pt x="17136708" y="0"/>
                </a:lnTo>
                <a:lnTo>
                  <a:pt x="17136708" y="7433047"/>
                </a:lnTo>
                <a:lnTo>
                  <a:pt x="0" y="7433047"/>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3347" y="621991"/>
            <a:ext cx="17578167" cy="8525411"/>
          </a:xfrm>
          <a:custGeom>
            <a:avLst/>
            <a:gdLst/>
            <a:ahLst/>
            <a:cxnLst/>
            <a:rect r="r" b="b" t="t" l="l"/>
            <a:pathLst>
              <a:path h="8525411" w="17578167">
                <a:moveTo>
                  <a:pt x="0" y="0"/>
                </a:moveTo>
                <a:lnTo>
                  <a:pt x="17578168" y="0"/>
                </a:lnTo>
                <a:lnTo>
                  <a:pt x="17578168" y="8525411"/>
                </a:lnTo>
                <a:lnTo>
                  <a:pt x="0" y="8525411"/>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08494" y="228382"/>
            <a:ext cx="13296915" cy="10155519"/>
          </a:xfrm>
          <a:custGeom>
            <a:avLst/>
            <a:gdLst/>
            <a:ahLst/>
            <a:cxnLst/>
            <a:rect r="r" b="b" t="t" l="l"/>
            <a:pathLst>
              <a:path h="10155519" w="13296915">
                <a:moveTo>
                  <a:pt x="0" y="0"/>
                </a:moveTo>
                <a:lnTo>
                  <a:pt x="13296914" y="0"/>
                </a:lnTo>
                <a:lnTo>
                  <a:pt x="13296914" y="10155519"/>
                </a:lnTo>
                <a:lnTo>
                  <a:pt x="0" y="10155519"/>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43197" y="0"/>
            <a:ext cx="8705374" cy="10287000"/>
          </a:xfrm>
          <a:custGeom>
            <a:avLst/>
            <a:gdLst/>
            <a:ahLst/>
            <a:cxnLst/>
            <a:rect r="r" b="b" t="t" l="l"/>
            <a:pathLst>
              <a:path h="10287000" w="8705374">
                <a:moveTo>
                  <a:pt x="0" y="0"/>
                </a:moveTo>
                <a:lnTo>
                  <a:pt x="8705374" y="0"/>
                </a:lnTo>
                <a:lnTo>
                  <a:pt x="8705374"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626921" y="1182208"/>
            <a:ext cx="7567612" cy="770962"/>
          </a:xfrm>
          <a:prstGeom prst="rect">
            <a:avLst/>
          </a:prstGeom>
        </p:spPr>
        <p:txBody>
          <a:bodyPr anchor="t" rtlCol="false" tIns="0" lIns="0" bIns="0" rIns="0">
            <a:spAutoFit/>
          </a:bodyPr>
          <a:lstStyle/>
          <a:p>
            <a:pPr algn="ctr" marL="0" indent="0" lvl="0">
              <a:lnSpc>
                <a:spcPts val="6331"/>
              </a:lnSpc>
              <a:spcBef>
                <a:spcPct val="0"/>
              </a:spcBef>
            </a:pPr>
            <a:r>
              <a:rPr lang="en-US" b="true" sz="4522">
                <a:solidFill>
                  <a:srgbClr val="FF3131"/>
                </a:solidFill>
                <a:latin typeface="Canva Sans Bold"/>
                <a:ea typeface="Canva Sans Bold"/>
                <a:cs typeface="Canva Sans Bold"/>
                <a:sym typeface="Canva Sans Bold"/>
              </a:rPr>
              <a:t>An IBM hard disk drive unit</a:t>
            </a:r>
          </a:p>
        </p:txBody>
      </p:sp>
      <p:sp>
        <p:nvSpPr>
          <p:cNvPr name="TextBox 4" id="4"/>
          <p:cNvSpPr txBox="true"/>
          <p:nvPr/>
        </p:nvSpPr>
        <p:spPr>
          <a:xfrm rot="0">
            <a:off x="3894174" y="2318119"/>
            <a:ext cx="1411114" cy="1571062"/>
          </a:xfrm>
          <a:prstGeom prst="rect">
            <a:avLst/>
          </a:prstGeom>
        </p:spPr>
        <p:txBody>
          <a:bodyPr anchor="t" rtlCol="false" tIns="0" lIns="0" bIns="0" rIns="0">
            <a:spAutoFit/>
          </a:bodyPr>
          <a:lstStyle/>
          <a:p>
            <a:pPr algn="ctr">
              <a:lnSpc>
                <a:spcPts val="6331"/>
              </a:lnSpc>
            </a:pPr>
            <a:r>
              <a:rPr lang="en-US" sz="4522" b="true">
                <a:solidFill>
                  <a:srgbClr val="FF3131"/>
                </a:solidFill>
                <a:latin typeface="Canva Sans Bold"/>
                <a:ea typeface="Canva Sans Bold"/>
                <a:cs typeface="Canva Sans Bold"/>
                <a:sym typeface="Canva Sans Bold"/>
              </a:rPr>
              <a:t>5 MB</a:t>
            </a:r>
          </a:p>
          <a:p>
            <a:pPr algn="ctr" marL="0" indent="0" lvl="0">
              <a:lnSpc>
                <a:spcPts val="6331"/>
              </a:lnSpc>
              <a:spcBef>
                <a:spcPct val="0"/>
              </a:spcBef>
            </a:pPr>
          </a:p>
        </p:txBody>
      </p:sp>
      <p:sp>
        <p:nvSpPr>
          <p:cNvPr name="TextBox 5" id="5"/>
          <p:cNvSpPr txBox="true"/>
          <p:nvPr/>
        </p:nvSpPr>
        <p:spPr>
          <a:xfrm rot="0">
            <a:off x="0" y="4251132"/>
            <a:ext cx="5410727" cy="2371162"/>
          </a:xfrm>
          <a:prstGeom prst="rect">
            <a:avLst/>
          </a:prstGeom>
        </p:spPr>
        <p:txBody>
          <a:bodyPr anchor="t" rtlCol="false" tIns="0" lIns="0" bIns="0" rIns="0">
            <a:spAutoFit/>
          </a:bodyPr>
          <a:lstStyle/>
          <a:p>
            <a:pPr algn="ctr">
              <a:lnSpc>
                <a:spcPts val="6331"/>
              </a:lnSpc>
            </a:pPr>
            <a:r>
              <a:rPr lang="en-US" sz="4522" b="true">
                <a:solidFill>
                  <a:srgbClr val="FF3131"/>
                </a:solidFill>
                <a:latin typeface="Canva Sans Bold"/>
                <a:ea typeface="Canva Sans Bold"/>
                <a:cs typeface="Canva Sans Bold"/>
                <a:sym typeface="Canva Sans Bold"/>
              </a:rPr>
              <a:t>Was leased for $3,200 per month</a:t>
            </a:r>
          </a:p>
          <a:p>
            <a:pPr algn="ctr" marL="0" indent="0" lvl="0">
              <a:lnSpc>
                <a:spcPts val="6331"/>
              </a:lnSpc>
              <a:spcBef>
                <a:spcPct val="0"/>
              </a:spcBef>
            </a:pPr>
          </a:p>
        </p:txBody>
      </p:sp>
      <p:sp>
        <p:nvSpPr>
          <p:cNvPr name="TextBox 6" id="6"/>
          <p:cNvSpPr txBox="true"/>
          <p:nvPr/>
        </p:nvSpPr>
        <p:spPr>
          <a:xfrm rot="0">
            <a:off x="13885448" y="942975"/>
            <a:ext cx="4339429" cy="4984187"/>
          </a:xfrm>
          <a:prstGeom prst="rect">
            <a:avLst/>
          </a:prstGeom>
        </p:spPr>
        <p:txBody>
          <a:bodyPr anchor="t" rtlCol="false" tIns="0" lIns="0" bIns="0" rIns="0">
            <a:spAutoFit/>
          </a:bodyPr>
          <a:lstStyle/>
          <a:p>
            <a:pPr algn="ctr">
              <a:lnSpc>
                <a:spcPts val="5631"/>
              </a:lnSpc>
            </a:pPr>
            <a:r>
              <a:rPr lang="en-US" sz="4022" b="true">
                <a:solidFill>
                  <a:srgbClr val="FF3131"/>
                </a:solidFill>
                <a:latin typeface="Canva Sans Bold"/>
                <a:ea typeface="Canva Sans Bold"/>
                <a:cs typeface="Canva Sans Bold"/>
                <a:sym typeface="Canva Sans Bold"/>
              </a:rPr>
              <a:t>A 5MB hard disk drive from Apple cost $3,500 in 1981. That’s $700,000 per gigabyte.</a:t>
            </a:r>
          </a:p>
          <a:p>
            <a:pPr algn="ctr" marL="0" indent="0" lvl="0">
              <a:lnSpc>
                <a:spcPts val="5631"/>
              </a:lnSpc>
              <a:spcBef>
                <a:spcPct val="0"/>
              </a:spcBef>
            </a:pPr>
          </a:p>
        </p:txBody>
      </p:sp>
      <p:sp>
        <p:nvSpPr>
          <p:cNvPr name="TextBox 7" id="7"/>
          <p:cNvSpPr txBox="true"/>
          <p:nvPr/>
        </p:nvSpPr>
        <p:spPr>
          <a:xfrm rot="0">
            <a:off x="14212851" y="6359851"/>
            <a:ext cx="3684623" cy="3077209"/>
          </a:xfrm>
          <a:prstGeom prst="rect">
            <a:avLst/>
          </a:prstGeom>
        </p:spPr>
        <p:txBody>
          <a:bodyPr anchor="t" rtlCol="false" tIns="0" lIns="0" bIns="0" rIns="0">
            <a:spAutoFit/>
          </a:bodyPr>
          <a:lstStyle/>
          <a:p>
            <a:pPr algn="ctr">
              <a:lnSpc>
                <a:spcPts val="5040"/>
              </a:lnSpc>
            </a:pPr>
            <a:r>
              <a:rPr lang="en-US" sz="3600" b="true">
                <a:solidFill>
                  <a:srgbClr val="000000"/>
                </a:solidFill>
                <a:latin typeface="Canva Sans Bold"/>
                <a:ea typeface="Canva Sans Bold"/>
                <a:cs typeface="Canva Sans Bold"/>
                <a:sym typeface="Canva Sans Bold"/>
              </a:rPr>
              <a:t>Nowadays, we will pay around $18 for 1TB of hard disk space.</a:t>
            </a:r>
          </a:p>
          <a:p>
            <a:pPr algn="ctr">
              <a:lnSpc>
                <a:spcPts val="4340"/>
              </a:lnSpc>
            </a:pPr>
          </a:p>
        </p:txBody>
      </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58018" y="-1290873"/>
            <a:ext cx="16189863" cy="1133919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 </a:t>
            </a:r>
          </a:p>
          <a:p>
            <a:pPr algn="ctr" marL="1986285" indent="-993143" lvl="1">
              <a:lnSpc>
                <a:spcPts val="12880"/>
              </a:lnSpc>
              <a:buAutoNum type="arabicPeriod" startAt="1"/>
            </a:pPr>
            <a:r>
              <a:rPr lang="en-US" b="true" sz="9200">
                <a:solidFill>
                  <a:srgbClr val="000000"/>
                </a:solidFill>
                <a:latin typeface="Canva Sans Bold"/>
                <a:ea typeface="Canva Sans Bold"/>
                <a:cs typeface="Canva Sans Bold"/>
                <a:sym typeface="Canva Sans Bold"/>
              </a:rPr>
              <a:t>Complete the flashcards</a:t>
            </a:r>
          </a:p>
          <a:p>
            <a:pPr algn="ctr" marL="1986285" indent="-993143" lvl="1">
              <a:lnSpc>
                <a:spcPts val="12880"/>
              </a:lnSpc>
              <a:buAutoNum type="arabicPeriod" startAt="1"/>
            </a:pPr>
            <a:r>
              <a:rPr lang="en-US" b="true" sz="9200">
                <a:solidFill>
                  <a:srgbClr val="000000"/>
                </a:solidFill>
                <a:latin typeface="Canva Sans Bold"/>
                <a:ea typeface="Canva Sans Bold"/>
                <a:cs typeface="Canva Sans Bold"/>
                <a:sym typeface="Canva Sans Bold"/>
              </a:rPr>
              <a:t>Complete the quiz and show me the result.</a:t>
            </a:r>
          </a:p>
          <a:p>
            <a:pPr algn="ctr" marL="1986285" indent="-993143" lvl="1">
              <a:lnSpc>
                <a:spcPts val="12880"/>
              </a:lnSpc>
              <a:spcBef>
                <a:spcPct val="0"/>
              </a:spcBef>
              <a:buAutoNum type="arabicPeriod" startAt="1"/>
            </a:pPr>
            <a:r>
              <a:rPr lang="en-US" b="true" sz="9200">
                <a:solidFill>
                  <a:srgbClr val="000000"/>
                </a:solidFill>
                <a:latin typeface="Canva Sans Bold"/>
                <a:ea typeface="Canva Sans Bold"/>
                <a:cs typeface="Canva Sans Bold"/>
                <a:sym typeface="Canva Sans Bold"/>
              </a:rPr>
              <a:t>Complete the worksheet (if not completed - complete at home)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470903" y="6567679"/>
            <a:ext cx="3206428" cy="887095"/>
          </a:xfrm>
          <a:prstGeom prst="rect">
            <a:avLst/>
          </a:prstGeom>
        </p:spPr>
        <p:txBody>
          <a:bodyPr anchor="t" rtlCol="false" tIns="0" lIns="0" bIns="0" rIns="0">
            <a:spAutoFit/>
          </a:bodyPr>
          <a:lstStyle/>
          <a:p>
            <a:pPr algn="ctr" marL="0" indent="0" lvl="0">
              <a:lnSpc>
                <a:spcPts val="7279"/>
              </a:lnSpc>
              <a:spcBef>
                <a:spcPct val="0"/>
              </a:spcBef>
            </a:pPr>
            <a:r>
              <a:rPr lang="en-US" b="true" sz="5199" u="sng">
                <a:solidFill>
                  <a:srgbClr val="FF914D"/>
                </a:solidFill>
                <a:latin typeface="Canva Sans Bold"/>
                <a:ea typeface="Canva Sans Bold"/>
                <a:cs typeface="Canva Sans Bold"/>
                <a:sym typeface="Canva Sans Bold"/>
                <a:hlinkClick r:id="rId2" tooltip="https://wordwall.net/resource/82467510"/>
              </a:rPr>
              <a:t>Click here</a:t>
            </a:r>
          </a:p>
        </p:txBody>
      </p:sp>
      <p:sp>
        <p:nvSpPr>
          <p:cNvPr name="TextBox 3" id="3"/>
          <p:cNvSpPr txBox="true"/>
          <p:nvPr/>
        </p:nvSpPr>
        <p:spPr>
          <a:xfrm rot="0">
            <a:off x="2036674" y="595423"/>
            <a:ext cx="13697396" cy="5433696"/>
          </a:xfrm>
          <a:prstGeom prst="rect">
            <a:avLst/>
          </a:prstGeom>
        </p:spPr>
        <p:txBody>
          <a:bodyPr anchor="t" rtlCol="false" tIns="0" lIns="0" bIns="0" rIns="0">
            <a:spAutoFit/>
          </a:bodyPr>
          <a:lstStyle/>
          <a:p>
            <a:pPr algn="ctr">
              <a:lnSpc>
                <a:spcPts val="8679"/>
              </a:lnSpc>
            </a:pPr>
            <a:r>
              <a:rPr lang="en-US" sz="6199" b="true">
                <a:solidFill>
                  <a:srgbClr val="000000"/>
                </a:solidFill>
                <a:latin typeface="Canva Sans Bold"/>
                <a:ea typeface="Canva Sans Bold"/>
                <a:cs typeface="Canva Sans Bold"/>
                <a:sym typeface="Canva Sans Bold"/>
              </a:rPr>
              <a:t>Instructions: </a:t>
            </a:r>
          </a:p>
          <a:p>
            <a:pPr algn="l" marL="1338574" indent="-669287" lvl="1">
              <a:lnSpc>
                <a:spcPts val="8679"/>
              </a:lnSpc>
              <a:buFont typeface="Arial"/>
              <a:buChar char="•"/>
            </a:pPr>
            <a:r>
              <a:rPr lang="en-US" b="true" sz="6199">
                <a:solidFill>
                  <a:srgbClr val="00BF63"/>
                </a:solidFill>
                <a:latin typeface="Canva Sans Bold"/>
                <a:ea typeface="Canva Sans Bold"/>
                <a:cs typeface="Canva Sans Bold"/>
                <a:sym typeface="Canva Sans Bold"/>
              </a:rPr>
              <a:t>Review flashcards</a:t>
            </a:r>
          </a:p>
          <a:p>
            <a:pPr algn="l" marL="1338574" indent="-669287" lvl="1">
              <a:lnSpc>
                <a:spcPts val="8679"/>
              </a:lnSpc>
              <a:buFont typeface="Arial"/>
              <a:buChar char="•"/>
            </a:pPr>
            <a:r>
              <a:rPr lang="en-US" b="true" sz="6199">
                <a:solidFill>
                  <a:srgbClr val="00BF63"/>
                </a:solidFill>
                <a:latin typeface="Canva Sans Bold"/>
                <a:ea typeface="Canva Sans Bold"/>
                <a:cs typeface="Canva Sans Bold"/>
                <a:sym typeface="Canva Sans Bold"/>
              </a:rPr>
              <a:t>“Gameshow quiz” or “quiz”</a:t>
            </a:r>
          </a:p>
          <a:p>
            <a:pPr algn="l" marL="1338574" indent="-669287" lvl="1">
              <a:lnSpc>
                <a:spcPts val="8679"/>
              </a:lnSpc>
              <a:buFont typeface="Arial"/>
              <a:buChar char="•"/>
            </a:pPr>
            <a:r>
              <a:rPr lang="en-US" b="true" sz="6199">
                <a:solidFill>
                  <a:srgbClr val="00BF63"/>
                </a:solidFill>
                <a:latin typeface="Canva Sans Bold"/>
                <a:ea typeface="Canva Sans Bold"/>
                <a:cs typeface="Canva Sans Bold"/>
                <a:sym typeface="Canva Sans Bold"/>
              </a:rPr>
              <a:t>Show me your result</a:t>
            </a:r>
          </a:p>
          <a:p>
            <a:pPr algn="l">
              <a:lnSpc>
                <a:spcPts val="8679"/>
              </a:lnSpc>
            </a:pPr>
            <a:r>
              <a:rPr lang="en-US" sz="6199" b="true">
                <a:solidFill>
                  <a:srgbClr val="00BF63"/>
                </a:solidFill>
                <a:latin typeface="Canva Sans Bold"/>
                <a:ea typeface="Canva Sans Bold"/>
                <a:cs typeface="Canva Sans Bold"/>
                <a:sym typeface="Canva Sans Bold"/>
              </a:rPr>
              <a:t>Important terms of chapter 4.1 - 4.3</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55607" y="0"/>
            <a:ext cx="8576786" cy="10287000"/>
          </a:xfrm>
          <a:custGeom>
            <a:avLst/>
            <a:gdLst/>
            <a:ahLst/>
            <a:cxnLst/>
            <a:rect r="r" b="b" t="t" l="l"/>
            <a:pathLst>
              <a:path h="10287000" w="8576786">
                <a:moveTo>
                  <a:pt x="0" y="0"/>
                </a:moveTo>
                <a:lnTo>
                  <a:pt x="8576786" y="0"/>
                </a:lnTo>
                <a:lnTo>
                  <a:pt x="8576786" y="10287000"/>
                </a:lnTo>
                <a:lnTo>
                  <a:pt x="0" y="10287000"/>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63966"/>
            <a:ext cx="18288000" cy="6812280"/>
          </a:xfrm>
          <a:custGeom>
            <a:avLst/>
            <a:gdLst/>
            <a:ahLst/>
            <a:cxnLst/>
            <a:rect r="r" b="b" t="t" l="l"/>
            <a:pathLst>
              <a:path h="6812280" w="18288000">
                <a:moveTo>
                  <a:pt x="0" y="0"/>
                </a:moveTo>
                <a:lnTo>
                  <a:pt x="18288000" y="0"/>
                </a:lnTo>
                <a:lnTo>
                  <a:pt x="18288000" y="6812280"/>
                </a:lnTo>
                <a:lnTo>
                  <a:pt x="0" y="6812280"/>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02254" y="2408503"/>
            <a:ext cx="11385217" cy="4653708"/>
          </a:xfrm>
          <a:custGeom>
            <a:avLst/>
            <a:gdLst/>
            <a:ahLst/>
            <a:cxnLst/>
            <a:rect r="r" b="b" t="t" l="l"/>
            <a:pathLst>
              <a:path h="4653708" w="11385217">
                <a:moveTo>
                  <a:pt x="0" y="0"/>
                </a:moveTo>
                <a:lnTo>
                  <a:pt x="11385217" y="0"/>
                </a:lnTo>
                <a:lnTo>
                  <a:pt x="11385217" y="4653707"/>
                </a:lnTo>
                <a:lnTo>
                  <a:pt x="0" y="4653707"/>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19119" y="2908701"/>
            <a:ext cx="11739562" cy="4035474"/>
          </a:xfrm>
          <a:custGeom>
            <a:avLst/>
            <a:gdLst/>
            <a:ahLst/>
            <a:cxnLst/>
            <a:rect r="r" b="b" t="t" l="l"/>
            <a:pathLst>
              <a:path h="4035474" w="11739562">
                <a:moveTo>
                  <a:pt x="0" y="0"/>
                </a:moveTo>
                <a:lnTo>
                  <a:pt x="11739562" y="0"/>
                </a:lnTo>
                <a:lnTo>
                  <a:pt x="11739562" y="4035474"/>
                </a:lnTo>
                <a:lnTo>
                  <a:pt x="0" y="4035474"/>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02469" y="1289183"/>
            <a:ext cx="12707566" cy="8482300"/>
          </a:xfrm>
          <a:custGeom>
            <a:avLst/>
            <a:gdLst/>
            <a:ahLst/>
            <a:cxnLst/>
            <a:rect r="r" b="b" t="t" l="l"/>
            <a:pathLst>
              <a:path h="8482300" w="12707566">
                <a:moveTo>
                  <a:pt x="0" y="0"/>
                </a:moveTo>
                <a:lnTo>
                  <a:pt x="12707566" y="0"/>
                </a:lnTo>
                <a:lnTo>
                  <a:pt x="12707566" y="8482300"/>
                </a:lnTo>
                <a:lnTo>
                  <a:pt x="0" y="8482300"/>
                </a:lnTo>
                <a:lnTo>
                  <a:pt x="0" y="0"/>
                </a:lnTo>
                <a:close/>
              </a:path>
            </a:pathLst>
          </a:custGeom>
          <a:blipFill>
            <a:blip r:embed="rId2"/>
            <a:stretch>
              <a:fillRect l="0" t="0" r="0" b="0"/>
            </a:stretch>
          </a:blipFill>
        </p:spPr>
      </p:sp>
      <p:sp>
        <p:nvSpPr>
          <p:cNvPr name="TextBox 3" id="3"/>
          <p:cNvSpPr txBox="true"/>
          <p:nvPr/>
        </p:nvSpPr>
        <p:spPr>
          <a:xfrm rot="0">
            <a:off x="15075967" y="9774882"/>
            <a:ext cx="1931343" cy="448310"/>
          </a:xfrm>
          <a:prstGeom prst="rect">
            <a:avLst/>
          </a:prstGeom>
        </p:spPr>
        <p:txBody>
          <a:bodyPr anchor="t" rtlCol="false" tIns="0" lIns="0" bIns="0" rIns="0">
            <a:spAutoFit/>
          </a:bodyPr>
          <a:lstStyle/>
          <a:p>
            <a:pPr algn="ctr" marL="0" indent="0" lvl="0">
              <a:lnSpc>
                <a:spcPts val="3640"/>
              </a:lnSpc>
              <a:spcBef>
                <a:spcPct val="0"/>
              </a:spcBef>
            </a:pPr>
            <a:r>
              <a:rPr lang="en-US" sz="2600">
                <a:solidFill>
                  <a:srgbClr val="000000"/>
                </a:solidFill>
                <a:latin typeface="Canva Sans"/>
                <a:ea typeface="Canva Sans"/>
                <a:cs typeface="Canva Sans"/>
                <a:sym typeface="Canva Sans"/>
              </a:rPr>
              <a:t>December 5</a:t>
            </a:r>
          </a:p>
        </p:txBody>
      </p:sp>
      <p:sp>
        <p:nvSpPr>
          <p:cNvPr name="TextBox 4" id="4"/>
          <p:cNvSpPr txBox="true"/>
          <p:nvPr/>
        </p:nvSpPr>
        <p:spPr>
          <a:xfrm rot="0">
            <a:off x="0" y="-267836"/>
            <a:ext cx="17802929" cy="1417949"/>
          </a:xfrm>
          <a:prstGeom prst="rect">
            <a:avLst/>
          </a:prstGeom>
        </p:spPr>
        <p:txBody>
          <a:bodyPr anchor="t" rtlCol="false" tIns="0" lIns="0" bIns="0" rIns="0">
            <a:spAutoFit/>
          </a:bodyPr>
          <a:lstStyle/>
          <a:p>
            <a:pPr algn="ctr" marL="0" indent="0" lvl="0">
              <a:lnSpc>
                <a:spcPts val="11620"/>
              </a:lnSpc>
              <a:spcBef>
                <a:spcPct val="0"/>
              </a:spcBef>
            </a:pPr>
            <a:r>
              <a:rPr lang="en-US" b="true" sz="8300">
                <a:solidFill>
                  <a:srgbClr val="3E7F33"/>
                </a:solidFill>
                <a:latin typeface="Canva Sans Bold"/>
                <a:ea typeface="Canva Sans Bold"/>
                <a:cs typeface="Canva Sans Bold"/>
                <a:sym typeface="Canva Sans Bold"/>
              </a:rPr>
              <a:t>How are you feeling this week?</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10656"/>
            <a:ext cx="18288000" cy="6469380"/>
          </a:xfrm>
          <a:custGeom>
            <a:avLst/>
            <a:gdLst/>
            <a:ahLst/>
            <a:cxnLst/>
            <a:rect r="r" b="b" t="t" l="l"/>
            <a:pathLst>
              <a:path h="6469380" w="18288000">
                <a:moveTo>
                  <a:pt x="0" y="0"/>
                </a:moveTo>
                <a:lnTo>
                  <a:pt x="18288000" y="0"/>
                </a:lnTo>
                <a:lnTo>
                  <a:pt x="18288000" y="6469380"/>
                </a:lnTo>
                <a:lnTo>
                  <a:pt x="0" y="6469380"/>
                </a:lnTo>
                <a:lnTo>
                  <a:pt x="0" y="0"/>
                </a:lnTo>
                <a:close/>
              </a:path>
            </a:pathLst>
          </a:custGeom>
          <a:blipFill>
            <a:blip r:embed="rId2"/>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69417" y="1028700"/>
            <a:ext cx="15495589" cy="6140127"/>
          </a:xfrm>
          <a:custGeom>
            <a:avLst/>
            <a:gdLst/>
            <a:ahLst/>
            <a:cxnLst/>
            <a:rect r="r" b="b" t="t" l="l"/>
            <a:pathLst>
              <a:path h="6140127" w="15495589">
                <a:moveTo>
                  <a:pt x="0" y="0"/>
                </a:moveTo>
                <a:lnTo>
                  <a:pt x="15495589" y="0"/>
                </a:lnTo>
                <a:lnTo>
                  <a:pt x="15495589" y="6140127"/>
                </a:lnTo>
                <a:lnTo>
                  <a:pt x="0" y="6140127"/>
                </a:lnTo>
                <a:lnTo>
                  <a:pt x="0" y="0"/>
                </a:lnTo>
                <a:close/>
              </a:path>
            </a:pathLst>
          </a:custGeom>
          <a:blipFill>
            <a:blip r:embed="rId2"/>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88324" y="1724450"/>
            <a:ext cx="12210591" cy="4975816"/>
          </a:xfrm>
          <a:custGeom>
            <a:avLst/>
            <a:gdLst/>
            <a:ahLst/>
            <a:cxnLst/>
            <a:rect r="r" b="b" t="t" l="l"/>
            <a:pathLst>
              <a:path h="4975816" w="12210591">
                <a:moveTo>
                  <a:pt x="0" y="0"/>
                </a:moveTo>
                <a:lnTo>
                  <a:pt x="12210591" y="0"/>
                </a:lnTo>
                <a:lnTo>
                  <a:pt x="12210591" y="4975816"/>
                </a:lnTo>
                <a:lnTo>
                  <a:pt x="0" y="4975816"/>
                </a:lnTo>
                <a:lnTo>
                  <a:pt x="0" y="0"/>
                </a:lnTo>
                <a:close/>
              </a:path>
            </a:pathLst>
          </a:custGeom>
          <a:blipFill>
            <a:blip r:embed="rId2"/>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43399" y="0"/>
            <a:ext cx="15609487" cy="8448635"/>
          </a:xfrm>
          <a:custGeom>
            <a:avLst/>
            <a:gdLst/>
            <a:ahLst/>
            <a:cxnLst/>
            <a:rect r="r" b="b" t="t" l="l"/>
            <a:pathLst>
              <a:path h="8448635" w="15609487">
                <a:moveTo>
                  <a:pt x="0" y="0"/>
                </a:moveTo>
                <a:lnTo>
                  <a:pt x="15609487" y="0"/>
                </a:lnTo>
                <a:lnTo>
                  <a:pt x="15609487" y="8448635"/>
                </a:lnTo>
                <a:lnTo>
                  <a:pt x="0" y="8448635"/>
                </a:lnTo>
                <a:lnTo>
                  <a:pt x="0" y="0"/>
                </a:lnTo>
                <a:close/>
              </a:path>
            </a:pathLst>
          </a:custGeom>
          <a:blipFill>
            <a:blip r:embed="rId2"/>
            <a:stretch>
              <a:fillRect l="0" t="0" r="0" b="0"/>
            </a:stretch>
          </a:blipFill>
        </p:spPr>
      </p:sp>
      <p:sp>
        <p:nvSpPr>
          <p:cNvPr name="TextBox 3" id="3"/>
          <p:cNvSpPr txBox="true"/>
          <p:nvPr/>
        </p:nvSpPr>
        <p:spPr>
          <a:xfrm rot="0">
            <a:off x="1028700" y="8934767"/>
            <a:ext cx="16438885" cy="580390"/>
          </a:xfrm>
          <a:prstGeom prst="rect">
            <a:avLst/>
          </a:prstGeom>
        </p:spPr>
        <p:txBody>
          <a:bodyPr anchor="t" rtlCol="false" tIns="0" lIns="0" bIns="0" rIns="0">
            <a:spAutoFit/>
          </a:bodyPr>
          <a:lstStyle/>
          <a:p>
            <a:pPr algn="ctr" marL="0" indent="0" lvl="0">
              <a:lnSpc>
                <a:spcPts val="4759"/>
              </a:lnSpc>
              <a:spcBef>
                <a:spcPct val="0"/>
              </a:spcBef>
            </a:pPr>
            <a:r>
              <a:rPr lang="en-US" sz="3399">
                <a:solidFill>
                  <a:srgbClr val="000000"/>
                </a:solidFill>
                <a:latin typeface="Canva Sans"/>
                <a:ea typeface="Canva Sans"/>
                <a:cs typeface="Canva Sans"/>
                <a:sym typeface="Canva Sans"/>
              </a:rPr>
              <a:t>Play binary puzzle: </a:t>
            </a:r>
            <a:r>
              <a:rPr lang="en-US" sz="3399" u="sng">
                <a:solidFill>
                  <a:srgbClr val="000000"/>
                </a:solidFill>
                <a:latin typeface="Canva Sans"/>
                <a:ea typeface="Canva Sans"/>
                <a:cs typeface="Canva Sans"/>
                <a:sym typeface="Canva Sans"/>
                <a:hlinkClick r:id="rId3" tooltip="https://learningcontent.cisco.com/games/binary/index.html"/>
              </a:rPr>
              <a:t>https://learningcontent.cisco.com/games/binary/index.htm</a:t>
            </a:r>
            <a:r>
              <a:rPr lang="en-US" sz="3399">
                <a:solidFill>
                  <a:srgbClr val="000000"/>
                </a:solidFill>
                <a:latin typeface="Canva Sans"/>
                <a:ea typeface="Canva Sans"/>
                <a:cs typeface="Canva Sans"/>
                <a:sym typeface="Canva Sans"/>
              </a:rPr>
              <a:t>l</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44618" y="3430470"/>
            <a:ext cx="1238772" cy="1215545"/>
          </a:xfrm>
          <a:custGeom>
            <a:avLst/>
            <a:gdLst/>
            <a:ahLst/>
            <a:cxnLst/>
            <a:rect r="r" b="b" t="t" l="l"/>
            <a:pathLst>
              <a:path h="1215545" w="1238772">
                <a:moveTo>
                  <a:pt x="0" y="0"/>
                </a:moveTo>
                <a:lnTo>
                  <a:pt x="1238772" y="0"/>
                </a:lnTo>
                <a:lnTo>
                  <a:pt x="1238772" y="1215545"/>
                </a:lnTo>
                <a:lnTo>
                  <a:pt x="0" y="12155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05726" y="2156321"/>
            <a:ext cx="14878124" cy="1566544"/>
          </a:xfrm>
          <a:prstGeom prst="rect">
            <a:avLst/>
          </a:prstGeom>
        </p:spPr>
        <p:txBody>
          <a:bodyPr anchor="t" rtlCol="false" tIns="0" lIns="0" bIns="0" rIns="0">
            <a:spAutoFit/>
          </a:bodyPr>
          <a:lstStyle/>
          <a:p>
            <a:pPr algn="ctr" marL="0" indent="0" lvl="0">
              <a:lnSpc>
                <a:spcPts val="12880"/>
              </a:lnSpc>
              <a:spcBef>
                <a:spcPct val="0"/>
              </a:spcBef>
            </a:pPr>
            <a:r>
              <a:rPr lang="en-US" b="true" sz="9200" u="sng">
                <a:solidFill>
                  <a:srgbClr val="000000"/>
                </a:solidFill>
                <a:latin typeface="Canva Sans Bold"/>
                <a:ea typeface="Canva Sans Bold"/>
                <a:cs typeface="Canva Sans Bold"/>
                <a:sym typeface="Canva Sans Bold"/>
                <a:hlinkClick r:id="rId4" tooltip="https://wordwall.net/resource/82727935"/>
              </a:rPr>
              <a:t>Convert binary to decimal</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480641"/>
            <a:ext cx="11301259" cy="5325718"/>
          </a:xfrm>
          <a:custGeom>
            <a:avLst/>
            <a:gdLst/>
            <a:ahLst/>
            <a:cxnLst/>
            <a:rect r="r" b="b" t="t" l="l"/>
            <a:pathLst>
              <a:path h="5325718" w="11301259">
                <a:moveTo>
                  <a:pt x="0" y="0"/>
                </a:moveTo>
                <a:lnTo>
                  <a:pt x="11301258" y="0"/>
                </a:lnTo>
                <a:lnTo>
                  <a:pt x="11301258" y="5325718"/>
                </a:lnTo>
                <a:lnTo>
                  <a:pt x="0" y="5325718"/>
                </a:lnTo>
                <a:lnTo>
                  <a:pt x="0" y="0"/>
                </a:lnTo>
                <a:close/>
              </a:path>
            </a:pathLst>
          </a:custGeom>
          <a:blipFill>
            <a:blip r:embed="rId2"/>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8666"/>
            <a:ext cx="11301259" cy="5989667"/>
          </a:xfrm>
          <a:custGeom>
            <a:avLst/>
            <a:gdLst/>
            <a:ahLst/>
            <a:cxnLst/>
            <a:rect r="r" b="b" t="t" l="l"/>
            <a:pathLst>
              <a:path h="5989667" w="11301259">
                <a:moveTo>
                  <a:pt x="0" y="0"/>
                </a:moveTo>
                <a:lnTo>
                  <a:pt x="11301258" y="0"/>
                </a:lnTo>
                <a:lnTo>
                  <a:pt x="11301258" y="5989668"/>
                </a:lnTo>
                <a:lnTo>
                  <a:pt x="0" y="5989668"/>
                </a:lnTo>
                <a:lnTo>
                  <a:pt x="0" y="0"/>
                </a:lnTo>
                <a:close/>
              </a:path>
            </a:pathLst>
          </a:custGeom>
          <a:blipFill>
            <a:blip r:embed="rId2"/>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1603"/>
            <a:ext cx="11301259" cy="6003794"/>
          </a:xfrm>
          <a:custGeom>
            <a:avLst/>
            <a:gdLst/>
            <a:ahLst/>
            <a:cxnLst/>
            <a:rect r="r" b="b" t="t" l="l"/>
            <a:pathLst>
              <a:path h="6003794" w="11301259">
                <a:moveTo>
                  <a:pt x="0" y="0"/>
                </a:moveTo>
                <a:lnTo>
                  <a:pt x="11301258" y="0"/>
                </a:lnTo>
                <a:lnTo>
                  <a:pt x="11301258" y="6003794"/>
                </a:lnTo>
                <a:lnTo>
                  <a:pt x="0" y="6003794"/>
                </a:lnTo>
                <a:lnTo>
                  <a:pt x="0" y="0"/>
                </a:lnTo>
                <a:close/>
              </a:path>
            </a:pathLst>
          </a:custGeom>
          <a:blipFill>
            <a:blip r:embed="rId2"/>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62793"/>
            <a:ext cx="11301259" cy="5961414"/>
          </a:xfrm>
          <a:custGeom>
            <a:avLst/>
            <a:gdLst/>
            <a:ahLst/>
            <a:cxnLst/>
            <a:rect r="r" b="b" t="t" l="l"/>
            <a:pathLst>
              <a:path h="5961414" w="11301259">
                <a:moveTo>
                  <a:pt x="0" y="0"/>
                </a:moveTo>
                <a:lnTo>
                  <a:pt x="11301258" y="0"/>
                </a:lnTo>
                <a:lnTo>
                  <a:pt x="11301258" y="5961414"/>
                </a:lnTo>
                <a:lnTo>
                  <a:pt x="0" y="5961414"/>
                </a:lnTo>
                <a:lnTo>
                  <a:pt x="0" y="0"/>
                </a:lnTo>
                <a:close/>
              </a:path>
            </a:pathLst>
          </a:custGeom>
          <a:blipFill>
            <a:blip r:embed="rId2"/>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69856"/>
            <a:ext cx="11301259" cy="5947288"/>
          </a:xfrm>
          <a:custGeom>
            <a:avLst/>
            <a:gdLst/>
            <a:ahLst/>
            <a:cxnLst/>
            <a:rect r="r" b="b" t="t" l="l"/>
            <a:pathLst>
              <a:path h="5947288" w="11301259">
                <a:moveTo>
                  <a:pt x="0" y="0"/>
                </a:moveTo>
                <a:lnTo>
                  <a:pt x="11301258" y="0"/>
                </a:lnTo>
                <a:lnTo>
                  <a:pt x="11301258" y="5947288"/>
                </a:lnTo>
                <a:lnTo>
                  <a:pt x="0" y="5947288"/>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05736" y="362298"/>
            <a:ext cx="14640520" cy="414590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Software that helps computer function. </a:t>
            </a:r>
          </a:p>
          <a:p>
            <a:pPr algn="l">
              <a:lnSpc>
                <a:spcPts val="8260"/>
              </a:lnSpc>
            </a:pPr>
            <a:r>
              <a:rPr lang="en-US" sz="5900" b="true">
                <a:solidFill>
                  <a:srgbClr val="5E17EB"/>
                </a:solidFill>
                <a:latin typeface="Canva Sans Bold"/>
                <a:ea typeface="Canva Sans Bold"/>
                <a:cs typeface="Canva Sans Bold"/>
                <a:sym typeface="Canva Sans Bold"/>
              </a:rPr>
              <a:t>System software</a:t>
            </a:r>
            <a:r>
              <a:rPr lang="en-US" sz="5900" b="true">
                <a:solidFill>
                  <a:srgbClr val="737373"/>
                </a:solidFill>
                <a:latin typeface="Canva Sans Bold"/>
                <a:ea typeface="Canva Sans Bold"/>
                <a:cs typeface="Canva Sans Bold"/>
                <a:sym typeface="Canva Sans Bold"/>
              </a:rPr>
              <a:t>.</a:t>
            </a:r>
          </a:p>
          <a:p>
            <a:pPr algn="l">
              <a:lnSpc>
                <a:spcPts val="8260"/>
              </a:lnSpc>
              <a:spcBef>
                <a:spcPct val="0"/>
              </a:spcBef>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91046"/>
            <a:ext cx="11301259" cy="5904908"/>
          </a:xfrm>
          <a:custGeom>
            <a:avLst/>
            <a:gdLst/>
            <a:ahLst/>
            <a:cxnLst/>
            <a:rect r="r" b="b" t="t" l="l"/>
            <a:pathLst>
              <a:path h="5904908" w="11301259">
                <a:moveTo>
                  <a:pt x="0" y="0"/>
                </a:moveTo>
                <a:lnTo>
                  <a:pt x="11301258" y="0"/>
                </a:lnTo>
                <a:lnTo>
                  <a:pt x="11301258" y="5904908"/>
                </a:lnTo>
                <a:lnTo>
                  <a:pt x="0" y="5904908"/>
                </a:lnTo>
                <a:lnTo>
                  <a:pt x="0" y="0"/>
                </a:lnTo>
                <a:close/>
              </a:path>
            </a:pathLst>
          </a:custGeom>
          <a:blipFill>
            <a:blip r:embed="rId2"/>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55730"/>
            <a:ext cx="11301259" cy="5975541"/>
          </a:xfrm>
          <a:custGeom>
            <a:avLst/>
            <a:gdLst/>
            <a:ahLst/>
            <a:cxnLst/>
            <a:rect r="r" b="b" t="t" l="l"/>
            <a:pathLst>
              <a:path h="5975541" w="11301259">
                <a:moveTo>
                  <a:pt x="0" y="0"/>
                </a:moveTo>
                <a:lnTo>
                  <a:pt x="11301258" y="0"/>
                </a:lnTo>
                <a:lnTo>
                  <a:pt x="11301258" y="5975540"/>
                </a:lnTo>
                <a:lnTo>
                  <a:pt x="0" y="5975540"/>
                </a:lnTo>
                <a:lnTo>
                  <a:pt x="0" y="0"/>
                </a:lnTo>
                <a:close/>
              </a:path>
            </a:pathLst>
          </a:custGeom>
          <a:blipFill>
            <a:blip r:embed="rId2"/>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55730"/>
            <a:ext cx="11301259" cy="5975541"/>
          </a:xfrm>
          <a:custGeom>
            <a:avLst/>
            <a:gdLst/>
            <a:ahLst/>
            <a:cxnLst/>
            <a:rect r="r" b="b" t="t" l="l"/>
            <a:pathLst>
              <a:path h="5975541" w="11301259">
                <a:moveTo>
                  <a:pt x="0" y="0"/>
                </a:moveTo>
                <a:lnTo>
                  <a:pt x="11301258" y="0"/>
                </a:lnTo>
                <a:lnTo>
                  <a:pt x="11301258" y="5975540"/>
                </a:lnTo>
                <a:lnTo>
                  <a:pt x="0" y="5975540"/>
                </a:lnTo>
                <a:lnTo>
                  <a:pt x="0" y="0"/>
                </a:lnTo>
                <a:close/>
              </a:path>
            </a:pathLst>
          </a:custGeom>
          <a:blipFill>
            <a:blip r:embed="rId2"/>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8666"/>
            <a:ext cx="11301259" cy="5989667"/>
          </a:xfrm>
          <a:custGeom>
            <a:avLst/>
            <a:gdLst/>
            <a:ahLst/>
            <a:cxnLst/>
            <a:rect r="r" b="b" t="t" l="l"/>
            <a:pathLst>
              <a:path h="5989667" w="11301259">
                <a:moveTo>
                  <a:pt x="0" y="0"/>
                </a:moveTo>
                <a:lnTo>
                  <a:pt x="11301258" y="0"/>
                </a:lnTo>
                <a:lnTo>
                  <a:pt x="11301258" y="5989668"/>
                </a:lnTo>
                <a:lnTo>
                  <a:pt x="0" y="5989668"/>
                </a:lnTo>
                <a:lnTo>
                  <a:pt x="0" y="0"/>
                </a:lnTo>
                <a:close/>
              </a:path>
            </a:pathLst>
          </a:custGeom>
          <a:blipFill>
            <a:blip r:embed="rId2"/>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8666"/>
            <a:ext cx="11301259" cy="5989667"/>
          </a:xfrm>
          <a:custGeom>
            <a:avLst/>
            <a:gdLst/>
            <a:ahLst/>
            <a:cxnLst/>
            <a:rect r="r" b="b" t="t" l="l"/>
            <a:pathLst>
              <a:path h="5989667" w="11301259">
                <a:moveTo>
                  <a:pt x="0" y="0"/>
                </a:moveTo>
                <a:lnTo>
                  <a:pt x="11301258" y="0"/>
                </a:lnTo>
                <a:lnTo>
                  <a:pt x="11301258" y="5989668"/>
                </a:lnTo>
                <a:lnTo>
                  <a:pt x="0" y="5989668"/>
                </a:lnTo>
                <a:lnTo>
                  <a:pt x="0" y="0"/>
                </a:lnTo>
                <a:close/>
              </a:path>
            </a:pathLst>
          </a:custGeom>
          <a:blipFill>
            <a:blip r:embed="rId2"/>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1603"/>
            <a:ext cx="11301259" cy="6003794"/>
          </a:xfrm>
          <a:custGeom>
            <a:avLst/>
            <a:gdLst/>
            <a:ahLst/>
            <a:cxnLst/>
            <a:rect r="r" b="b" t="t" l="l"/>
            <a:pathLst>
              <a:path h="6003794" w="11301259">
                <a:moveTo>
                  <a:pt x="0" y="0"/>
                </a:moveTo>
                <a:lnTo>
                  <a:pt x="11301258" y="0"/>
                </a:lnTo>
                <a:lnTo>
                  <a:pt x="11301258" y="6003794"/>
                </a:lnTo>
                <a:lnTo>
                  <a:pt x="0" y="6003794"/>
                </a:lnTo>
                <a:lnTo>
                  <a:pt x="0" y="0"/>
                </a:lnTo>
                <a:close/>
              </a:path>
            </a:pathLst>
          </a:custGeom>
          <a:blipFill>
            <a:blip r:embed="rId2"/>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48666"/>
            <a:ext cx="11301259" cy="5989667"/>
          </a:xfrm>
          <a:custGeom>
            <a:avLst/>
            <a:gdLst/>
            <a:ahLst/>
            <a:cxnLst/>
            <a:rect r="r" b="b" t="t" l="l"/>
            <a:pathLst>
              <a:path h="5989667" w="11301259">
                <a:moveTo>
                  <a:pt x="0" y="0"/>
                </a:moveTo>
                <a:lnTo>
                  <a:pt x="11301258" y="0"/>
                </a:lnTo>
                <a:lnTo>
                  <a:pt x="11301258" y="5989668"/>
                </a:lnTo>
                <a:lnTo>
                  <a:pt x="0" y="5989668"/>
                </a:lnTo>
                <a:lnTo>
                  <a:pt x="0" y="0"/>
                </a:lnTo>
                <a:close/>
              </a:path>
            </a:pathLst>
          </a:custGeom>
          <a:blipFill>
            <a:blip r:embed="rId2"/>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93371" y="2162793"/>
            <a:ext cx="11301259" cy="5961414"/>
          </a:xfrm>
          <a:custGeom>
            <a:avLst/>
            <a:gdLst/>
            <a:ahLst/>
            <a:cxnLst/>
            <a:rect r="r" b="b" t="t" l="l"/>
            <a:pathLst>
              <a:path h="5961414" w="11301259">
                <a:moveTo>
                  <a:pt x="0" y="0"/>
                </a:moveTo>
                <a:lnTo>
                  <a:pt x="11301258" y="0"/>
                </a:lnTo>
                <a:lnTo>
                  <a:pt x="11301258" y="5961414"/>
                </a:lnTo>
                <a:lnTo>
                  <a:pt x="0" y="5961414"/>
                </a:lnTo>
                <a:lnTo>
                  <a:pt x="0" y="0"/>
                </a:lnTo>
                <a:close/>
              </a:path>
            </a:pathLst>
          </a:custGeom>
          <a:blipFill>
            <a:blip r:embed="rId2"/>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64902" y="534856"/>
            <a:ext cx="3112145" cy="1566544"/>
          </a:xfrm>
          <a:prstGeom prst="rect">
            <a:avLst/>
          </a:prstGeom>
        </p:spPr>
        <p:txBody>
          <a:bodyPr anchor="t" rtlCol="false" tIns="0" lIns="0" bIns="0" rIns="0">
            <a:spAutoFit/>
          </a:bodyPr>
          <a:lstStyle/>
          <a:p>
            <a:pPr algn="ctr" marL="0" indent="0" lvl="0">
              <a:lnSpc>
                <a:spcPts val="12880"/>
              </a:lnSpc>
              <a:spcBef>
                <a:spcPct val="0"/>
              </a:spcBef>
            </a:pPr>
            <a:r>
              <a:rPr lang="en-US" b="true" sz="9200">
                <a:solidFill>
                  <a:srgbClr val="000000"/>
                </a:solidFill>
                <a:latin typeface="Canva Sans Bold"/>
                <a:ea typeface="Canva Sans Bold"/>
                <a:cs typeface="Canva Sans Bold"/>
                <a:sym typeface="Canva Sans Bold"/>
              </a:rPr>
              <a:t>ASCII</a:t>
            </a:r>
          </a:p>
        </p:txBody>
      </p:sp>
      <p:sp>
        <p:nvSpPr>
          <p:cNvPr name="TextBox 3" id="3"/>
          <p:cNvSpPr txBox="true"/>
          <p:nvPr/>
        </p:nvSpPr>
        <p:spPr>
          <a:xfrm rot="0">
            <a:off x="245860" y="2234912"/>
            <a:ext cx="18042140" cy="7354570"/>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a character encoding standard that represents text in computers using numbers.</a:t>
            </a:r>
          </a:p>
          <a:p>
            <a:pPr algn="l" marL="1122679" indent="-561340" lvl="1">
              <a:lnSpc>
                <a:spcPts val="7279"/>
              </a:lnSpc>
              <a:buFont typeface="Arial"/>
              <a:buChar char="•"/>
            </a:pPr>
            <a:r>
              <a:rPr lang="en-US" sz="5199">
                <a:solidFill>
                  <a:srgbClr val="000000"/>
                </a:solidFill>
                <a:latin typeface="Canva Sans"/>
                <a:ea typeface="Canva Sans"/>
                <a:cs typeface="Canva Sans"/>
                <a:sym typeface="Canva Sans"/>
              </a:rPr>
              <a:t>7 bits to represent one character or symbol</a:t>
            </a:r>
          </a:p>
          <a:p>
            <a:pPr algn="l" marL="1122679" indent="-561340" lvl="1">
              <a:lnSpc>
                <a:spcPts val="7279"/>
              </a:lnSpc>
              <a:buFont typeface="Arial"/>
              <a:buChar char="•"/>
            </a:pPr>
            <a:r>
              <a:rPr lang="en-US" sz="5199">
                <a:solidFill>
                  <a:srgbClr val="000000"/>
                </a:solidFill>
                <a:latin typeface="Canva Sans"/>
                <a:ea typeface="Canva Sans"/>
                <a:cs typeface="Canva Sans"/>
                <a:sym typeface="Canva Sans"/>
              </a:rPr>
              <a:t>128 english language characters and number characters</a:t>
            </a:r>
          </a:p>
          <a:p>
            <a:pPr algn="l" marL="1122679" indent="-561340" lvl="1">
              <a:lnSpc>
                <a:spcPts val="7279"/>
              </a:lnSpc>
              <a:buFont typeface="Arial"/>
              <a:buChar char="•"/>
            </a:pPr>
            <a:r>
              <a:rPr lang="en-US" sz="5199">
                <a:solidFill>
                  <a:srgbClr val="000000"/>
                </a:solidFill>
                <a:latin typeface="Canva Sans"/>
                <a:ea typeface="Canva Sans"/>
                <a:cs typeface="Canva Sans"/>
                <a:sym typeface="Canva Sans"/>
              </a:rPr>
              <a:t>Extended ASCII (8 bit) to represent other languages</a:t>
            </a:r>
          </a:p>
          <a:p>
            <a:pPr algn="l">
              <a:lnSpc>
                <a:spcPts val="7279"/>
              </a:lnSpc>
            </a:pPr>
          </a:p>
          <a:p>
            <a:pPr algn="l" marL="0" indent="0" lvl="0">
              <a:lnSpc>
                <a:spcPts val="7279"/>
              </a:lnSpc>
              <a:spcBef>
                <a:spcPct val="0"/>
              </a:spcBef>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2472070" y="2339163"/>
            <a:ext cx="5323412" cy="5190327"/>
          </a:xfrm>
          <a:prstGeom prst="rect">
            <a:avLst/>
          </a:prstGeom>
        </p:spPr>
      </p:pic>
      <p:sp>
        <p:nvSpPr>
          <p:cNvPr name="Freeform 3" id="3"/>
          <p:cNvSpPr/>
          <p:nvPr/>
        </p:nvSpPr>
        <p:spPr>
          <a:xfrm flipH="false" flipV="false" rot="0">
            <a:off x="8771860" y="2339163"/>
            <a:ext cx="6176060" cy="4114800"/>
          </a:xfrm>
          <a:custGeom>
            <a:avLst/>
            <a:gdLst/>
            <a:ahLst/>
            <a:cxnLst/>
            <a:rect r="r" b="b" t="t" l="l"/>
            <a:pathLst>
              <a:path h="4114800" w="6176060">
                <a:moveTo>
                  <a:pt x="0" y="0"/>
                </a:moveTo>
                <a:lnTo>
                  <a:pt x="6176061" y="0"/>
                </a:lnTo>
                <a:lnTo>
                  <a:pt x="617606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608271" y="3801140"/>
            <a:ext cx="2503239" cy="2296722"/>
          </a:xfrm>
          <a:custGeom>
            <a:avLst/>
            <a:gdLst/>
            <a:ahLst/>
            <a:cxnLst/>
            <a:rect r="r" b="b" t="t" l="l"/>
            <a:pathLst>
              <a:path h="2296722" w="2503239">
                <a:moveTo>
                  <a:pt x="0" y="0"/>
                </a:moveTo>
                <a:lnTo>
                  <a:pt x="2503239" y="0"/>
                </a:lnTo>
                <a:lnTo>
                  <a:pt x="2503239" y="2296722"/>
                </a:lnTo>
                <a:lnTo>
                  <a:pt x="0" y="22967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594884" y="933450"/>
            <a:ext cx="13117954"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0000"/>
                </a:solidFill>
                <a:latin typeface="Canva Sans Bold"/>
                <a:ea typeface="Canva Sans Bold"/>
                <a:cs typeface="Canva Sans Bold"/>
                <a:sym typeface="Canva Sans Bold"/>
              </a:rPr>
              <a:t>Activity worksheet - code your name!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70172" y="3561907"/>
            <a:ext cx="1581593" cy="1581593"/>
          </a:xfrm>
          <a:custGeom>
            <a:avLst/>
            <a:gdLst/>
            <a:ahLst/>
            <a:cxnLst/>
            <a:rect r="r" b="b" t="t" l="l"/>
            <a:pathLst>
              <a:path h="1581593" w="1581593">
                <a:moveTo>
                  <a:pt x="0" y="0"/>
                </a:moveTo>
                <a:lnTo>
                  <a:pt x="1581593" y="0"/>
                </a:lnTo>
                <a:lnTo>
                  <a:pt x="1581593" y="1581593"/>
                </a:lnTo>
                <a:lnTo>
                  <a:pt x="0" y="15815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93465" y="3561907"/>
            <a:ext cx="6959493" cy="4114800"/>
          </a:xfrm>
          <a:custGeom>
            <a:avLst/>
            <a:gdLst/>
            <a:ahLst/>
            <a:cxnLst/>
            <a:rect r="r" b="b" t="t" l="l"/>
            <a:pathLst>
              <a:path h="4114800" w="6959493">
                <a:moveTo>
                  <a:pt x="0" y="0"/>
                </a:moveTo>
                <a:lnTo>
                  <a:pt x="6959493" y="0"/>
                </a:lnTo>
                <a:lnTo>
                  <a:pt x="695949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05736" y="362298"/>
            <a:ext cx="17982264" cy="414590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Software that helps  computer functions is </a:t>
            </a:r>
            <a:r>
              <a:rPr lang="en-US" sz="5900" b="true">
                <a:solidFill>
                  <a:srgbClr val="5E17EB"/>
                </a:solidFill>
                <a:latin typeface="Canva Sans Bold"/>
                <a:ea typeface="Canva Sans Bold"/>
                <a:cs typeface="Canva Sans Bold"/>
                <a:sym typeface="Canva Sans Bold"/>
              </a:rPr>
              <a:t>system software</a:t>
            </a:r>
            <a:r>
              <a:rPr lang="en-US" sz="5900" b="true">
                <a:solidFill>
                  <a:srgbClr val="737373"/>
                </a:solidFill>
                <a:latin typeface="Canva Sans Bold"/>
                <a:ea typeface="Canva Sans Bold"/>
                <a:cs typeface="Canva Sans Bold"/>
                <a:sym typeface="Canva Sans Bold"/>
              </a:rPr>
              <a:t>.</a:t>
            </a:r>
          </a:p>
          <a:p>
            <a:pPr algn="l">
              <a:lnSpc>
                <a:spcPts val="8260"/>
              </a:lnSpc>
              <a:spcBef>
                <a:spcPct val="0"/>
              </a:spcBef>
            </a:pPr>
          </a:p>
        </p:txBody>
      </p:sp>
    </p:spTree>
  </p:cSld>
  <p:clrMapOvr>
    <a:masterClrMapping/>
  </p:clrMapOvr>
</p:sld>
</file>

<file path=ppt/slides/slide5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348786"/>
            <a:ext cx="17259300" cy="3195319"/>
          </a:xfrm>
          <a:prstGeom prst="rect">
            <a:avLst/>
          </a:prstGeom>
        </p:spPr>
        <p:txBody>
          <a:bodyPr anchor="t" rtlCol="false" tIns="0" lIns="0" bIns="0" rIns="0">
            <a:spAutoFit/>
          </a:bodyPr>
          <a:lstStyle/>
          <a:p>
            <a:pPr algn="ctr" marL="0" indent="0" lvl="0">
              <a:lnSpc>
                <a:spcPts val="12880"/>
              </a:lnSpc>
              <a:spcBef>
                <a:spcPct val="0"/>
              </a:spcBef>
            </a:pPr>
            <a:r>
              <a:rPr lang="en-US" b="true" sz="9200">
                <a:solidFill>
                  <a:srgbClr val="000000"/>
                </a:solidFill>
                <a:latin typeface="Canva Sans Bold"/>
                <a:ea typeface="Canva Sans Bold"/>
                <a:cs typeface="Canva Sans Bold"/>
                <a:sym typeface="Canva Sans Bold"/>
              </a:rPr>
              <a:t>Binary representation of images</a:t>
            </a:r>
          </a:p>
        </p:txBody>
      </p:sp>
    </p:spTree>
  </p:cSld>
  <p:clrMapOvr>
    <a:masterClrMapping/>
  </p:clrMapOvr>
</p:sld>
</file>

<file path=ppt/slides/slide5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508274"/>
            <a:ext cx="17944019" cy="3195319"/>
          </a:xfrm>
          <a:prstGeom prst="rect">
            <a:avLst/>
          </a:prstGeom>
        </p:spPr>
        <p:txBody>
          <a:bodyPr anchor="t" rtlCol="false" tIns="0" lIns="0" bIns="0" rIns="0">
            <a:spAutoFit/>
          </a:bodyPr>
          <a:lstStyle/>
          <a:p>
            <a:pPr algn="ctr" marL="0" indent="0" lvl="0">
              <a:lnSpc>
                <a:spcPts val="12880"/>
              </a:lnSpc>
              <a:spcBef>
                <a:spcPct val="0"/>
              </a:spcBef>
            </a:pPr>
            <a:r>
              <a:rPr lang="en-US" b="true" sz="9200">
                <a:solidFill>
                  <a:srgbClr val="000000"/>
                </a:solidFill>
                <a:latin typeface="Canva Sans Bold"/>
                <a:ea typeface="Canva Sans Bold"/>
                <a:cs typeface="Canva Sans Bold"/>
                <a:sym typeface="Canva Sans Bold"/>
              </a:rPr>
              <a:t>Binary representation of sounds</a:t>
            </a: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2868" y="681214"/>
            <a:ext cx="18135132" cy="414590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The physical components of a computer system are know as </a:t>
            </a:r>
            <a:r>
              <a:rPr lang="en-US" sz="5900" b="true">
                <a:solidFill>
                  <a:srgbClr val="5E17EB"/>
                </a:solidFill>
                <a:latin typeface="Canva Sans Bold"/>
                <a:ea typeface="Canva Sans Bold"/>
                <a:cs typeface="Canva Sans Bold"/>
                <a:sym typeface="Canva Sans Bold"/>
              </a:rPr>
              <a:t>software.</a:t>
            </a:r>
          </a:p>
          <a:p>
            <a:pPr algn="l">
              <a:lnSpc>
                <a:spcPts val="8260"/>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40302" y="5874488"/>
            <a:ext cx="7315200" cy="3136392"/>
          </a:xfrm>
          <a:custGeom>
            <a:avLst/>
            <a:gdLst/>
            <a:ahLst/>
            <a:cxnLst/>
            <a:rect r="r" b="b" t="t" l="l"/>
            <a:pathLst>
              <a:path h="3136392" w="7315200">
                <a:moveTo>
                  <a:pt x="0" y="0"/>
                </a:moveTo>
                <a:lnTo>
                  <a:pt x="7315200" y="0"/>
                </a:lnTo>
                <a:lnTo>
                  <a:pt x="7315200" y="3136392"/>
                </a:lnTo>
                <a:lnTo>
                  <a:pt x="0" y="31363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313786" y="4739822"/>
            <a:ext cx="983082" cy="807356"/>
          </a:xfrm>
          <a:custGeom>
            <a:avLst/>
            <a:gdLst/>
            <a:ahLst/>
            <a:cxnLst/>
            <a:rect r="r" b="b" t="t" l="l"/>
            <a:pathLst>
              <a:path h="807356" w="983082">
                <a:moveTo>
                  <a:pt x="0" y="0"/>
                </a:moveTo>
                <a:lnTo>
                  <a:pt x="983082" y="0"/>
                </a:lnTo>
                <a:lnTo>
                  <a:pt x="983082" y="807356"/>
                </a:lnTo>
                <a:lnTo>
                  <a:pt x="0" y="8073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305736" y="362298"/>
            <a:ext cx="17982264" cy="414590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The physical components of a computer system are know as </a:t>
            </a:r>
            <a:r>
              <a:rPr lang="en-US" sz="5900" b="true">
                <a:solidFill>
                  <a:srgbClr val="5E17EB"/>
                </a:solidFill>
                <a:latin typeface="Canva Sans Bold"/>
                <a:ea typeface="Canva Sans Bold"/>
                <a:cs typeface="Canva Sans Bold"/>
                <a:sym typeface="Canva Sans Bold"/>
              </a:rPr>
              <a:t>software.</a:t>
            </a:r>
          </a:p>
          <a:p>
            <a:pPr algn="l">
              <a:lnSpc>
                <a:spcPts val="8260"/>
              </a:lnSpc>
              <a:spcBef>
                <a:spcPct val="0"/>
              </a:spcBef>
            </a:pPr>
          </a:p>
        </p:txBody>
      </p:sp>
      <p:sp>
        <p:nvSpPr>
          <p:cNvPr name="TextBox 5" id="5"/>
          <p:cNvSpPr txBox="true"/>
          <p:nvPr/>
        </p:nvSpPr>
        <p:spPr>
          <a:xfrm rot="0">
            <a:off x="9797902" y="4644572"/>
            <a:ext cx="3160961" cy="887095"/>
          </a:xfrm>
          <a:prstGeom prst="rect">
            <a:avLst/>
          </a:prstGeom>
        </p:spPr>
        <p:txBody>
          <a:bodyPr anchor="t" rtlCol="false" tIns="0" lIns="0" bIns="0" rIns="0">
            <a:spAutoFit/>
          </a:bodyPr>
          <a:lstStyle/>
          <a:p>
            <a:pPr algn="ctr" marL="0" indent="0" lvl="0">
              <a:lnSpc>
                <a:spcPts val="7279"/>
              </a:lnSpc>
              <a:spcBef>
                <a:spcPct val="0"/>
              </a:spcBef>
            </a:pPr>
            <a:r>
              <a:rPr lang="en-US" b="true" sz="5199">
                <a:solidFill>
                  <a:srgbClr val="009245"/>
                </a:solidFill>
                <a:latin typeface="Canva Sans Bold"/>
                <a:ea typeface="Canva Sans Bold"/>
                <a:cs typeface="Canva Sans Bold"/>
                <a:sym typeface="Canva Sans Bold"/>
              </a:rPr>
              <a:t>Hardware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11233" y="2627747"/>
            <a:ext cx="11115739" cy="7100178"/>
          </a:xfrm>
          <a:custGeom>
            <a:avLst/>
            <a:gdLst/>
            <a:ahLst/>
            <a:cxnLst/>
            <a:rect r="r" b="b" t="t" l="l"/>
            <a:pathLst>
              <a:path h="7100178" w="11115739">
                <a:moveTo>
                  <a:pt x="0" y="0"/>
                </a:moveTo>
                <a:lnTo>
                  <a:pt x="11115738" y="0"/>
                </a:lnTo>
                <a:lnTo>
                  <a:pt x="11115738" y="7100178"/>
                </a:lnTo>
                <a:lnTo>
                  <a:pt x="0" y="7100178"/>
                </a:lnTo>
                <a:lnTo>
                  <a:pt x="0" y="0"/>
                </a:lnTo>
                <a:close/>
              </a:path>
            </a:pathLst>
          </a:custGeom>
          <a:blipFill>
            <a:blip r:embed="rId2"/>
            <a:stretch>
              <a:fillRect l="0" t="0" r="0" b="0"/>
            </a:stretch>
          </a:blipFill>
        </p:spPr>
      </p:sp>
      <p:sp>
        <p:nvSpPr>
          <p:cNvPr name="TextBox 3" id="3"/>
          <p:cNvSpPr txBox="true"/>
          <p:nvPr/>
        </p:nvSpPr>
        <p:spPr>
          <a:xfrm rot="0">
            <a:off x="305736" y="362298"/>
            <a:ext cx="5810994" cy="309815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Output devices:</a:t>
            </a:r>
          </a:p>
          <a:p>
            <a:pPr algn="l">
              <a:lnSpc>
                <a:spcPts val="826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11233" y="2627747"/>
            <a:ext cx="10146656" cy="6481177"/>
          </a:xfrm>
          <a:custGeom>
            <a:avLst/>
            <a:gdLst/>
            <a:ahLst/>
            <a:cxnLst/>
            <a:rect r="r" b="b" t="t" l="l"/>
            <a:pathLst>
              <a:path h="6481177" w="10146656">
                <a:moveTo>
                  <a:pt x="0" y="0"/>
                </a:moveTo>
                <a:lnTo>
                  <a:pt x="10146656" y="0"/>
                </a:lnTo>
                <a:lnTo>
                  <a:pt x="10146656" y="6481176"/>
                </a:lnTo>
                <a:lnTo>
                  <a:pt x="0" y="6481176"/>
                </a:lnTo>
                <a:lnTo>
                  <a:pt x="0" y="0"/>
                </a:lnTo>
                <a:close/>
              </a:path>
            </a:pathLst>
          </a:custGeom>
          <a:blipFill>
            <a:blip r:embed="rId2"/>
            <a:stretch>
              <a:fillRect l="0" t="0" r="0" b="0"/>
            </a:stretch>
          </a:blipFill>
        </p:spPr>
      </p:sp>
      <p:sp>
        <p:nvSpPr>
          <p:cNvPr name="TextBox 3" id="3"/>
          <p:cNvSpPr txBox="true"/>
          <p:nvPr/>
        </p:nvSpPr>
        <p:spPr>
          <a:xfrm rot="0">
            <a:off x="305736" y="362298"/>
            <a:ext cx="5810994" cy="3098153"/>
          </a:xfrm>
          <a:prstGeom prst="rect">
            <a:avLst/>
          </a:prstGeom>
        </p:spPr>
        <p:txBody>
          <a:bodyPr anchor="t" rtlCol="false" tIns="0" lIns="0" bIns="0" rIns="0">
            <a:spAutoFit/>
          </a:bodyPr>
          <a:lstStyle/>
          <a:p>
            <a:pPr algn="l">
              <a:lnSpc>
                <a:spcPts val="8260"/>
              </a:lnSpc>
            </a:pPr>
            <a:r>
              <a:rPr lang="en-US" sz="5900" b="true">
                <a:solidFill>
                  <a:srgbClr val="00BF63"/>
                </a:solidFill>
                <a:latin typeface="Canva Sans Bold"/>
                <a:ea typeface="Canva Sans Bold"/>
                <a:cs typeface="Canva Sans Bold"/>
                <a:sym typeface="Canva Sans Bold"/>
              </a:rPr>
              <a:t>True or </a:t>
            </a:r>
            <a:r>
              <a:rPr lang="en-US" sz="5900" b="true">
                <a:solidFill>
                  <a:srgbClr val="FF3131"/>
                </a:solidFill>
                <a:latin typeface="Canva Sans Bold"/>
                <a:ea typeface="Canva Sans Bold"/>
                <a:cs typeface="Canva Sans Bold"/>
                <a:sym typeface="Canva Sans Bold"/>
              </a:rPr>
              <a:t>false</a:t>
            </a:r>
            <a:r>
              <a:rPr lang="en-US" sz="5900" b="true">
                <a:solidFill>
                  <a:srgbClr val="00BF63"/>
                </a:solidFill>
                <a:latin typeface="Canva Sans Bold"/>
                <a:ea typeface="Canva Sans Bold"/>
                <a:cs typeface="Canva Sans Bold"/>
                <a:sym typeface="Canva Sans Bold"/>
              </a:rPr>
              <a:t>?</a:t>
            </a:r>
          </a:p>
          <a:p>
            <a:pPr algn="l">
              <a:lnSpc>
                <a:spcPts val="8260"/>
              </a:lnSpc>
            </a:pPr>
            <a:r>
              <a:rPr lang="en-US" sz="5900" b="true">
                <a:solidFill>
                  <a:srgbClr val="737373"/>
                </a:solidFill>
                <a:latin typeface="Canva Sans Bold"/>
                <a:ea typeface="Canva Sans Bold"/>
                <a:cs typeface="Canva Sans Bold"/>
                <a:sym typeface="Canva Sans Bold"/>
              </a:rPr>
              <a:t>Output devices:</a:t>
            </a:r>
          </a:p>
          <a:p>
            <a:pPr algn="l">
              <a:lnSpc>
                <a:spcPts val="8260"/>
              </a:lnSpc>
              <a:spcBef>
                <a:spcPct val="0"/>
              </a:spcBef>
            </a:pPr>
          </a:p>
        </p:txBody>
      </p:sp>
      <p:sp>
        <p:nvSpPr>
          <p:cNvPr name="Freeform 4" id="4"/>
          <p:cNvSpPr/>
          <p:nvPr/>
        </p:nvSpPr>
        <p:spPr>
          <a:xfrm flipH="false" flipV="false" rot="0">
            <a:off x="6256298" y="467073"/>
            <a:ext cx="5775403" cy="2476204"/>
          </a:xfrm>
          <a:custGeom>
            <a:avLst/>
            <a:gdLst/>
            <a:ahLst/>
            <a:cxnLst/>
            <a:rect r="r" b="b" t="t" l="l"/>
            <a:pathLst>
              <a:path h="2476204" w="5775403">
                <a:moveTo>
                  <a:pt x="0" y="0"/>
                </a:moveTo>
                <a:lnTo>
                  <a:pt x="5775404" y="0"/>
                </a:lnTo>
                <a:lnTo>
                  <a:pt x="5775404" y="2476204"/>
                </a:lnTo>
                <a:lnTo>
                  <a:pt x="0" y="24762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5019950" y="8966048"/>
            <a:ext cx="6529221" cy="1320952"/>
          </a:xfrm>
          <a:prstGeom prst="rect">
            <a:avLst/>
          </a:prstGeom>
        </p:spPr>
        <p:txBody>
          <a:bodyPr anchor="t" rtlCol="false" tIns="0" lIns="0" bIns="0" rIns="0">
            <a:spAutoFit/>
          </a:bodyPr>
          <a:lstStyle/>
          <a:p>
            <a:pPr algn="ctr" marL="0" indent="0" lvl="0">
              <a:lnSpc>
                <a:spcPts val="10876"/>
              </a:lnSpc>
              <a:spcBef>
                <a:spcPct val="0"/>
              </a:spcBef>
            </a:pPr>
            <a:r>
              <a:rPr lang="en-US" b="true" sz="7768">
                <a:solidFill>
                  <a:srgbClr val="000000"/>
                </a:solidFill>
                <a:latin typeface="Canva Sans Bold"/>
                <a:ea typeface="Canva Sans Bold"/>
                <a:cs typeface="Canva Sans Bold"/>
                <a:sym typeface="Canva Sans Bold"/>
              </a:rPr>
              <a:t>Input devices</a:t>
            </a:r>
          </a:p>
        </p:txBody>
      </p:sp>
      <p:sp>
        <p:nvSpPr>
          <p:cNvPr name="TextBox 6" id="6"/>
          <p:cNvSpPr txBox="true"/>
          <p:nvPr/>
        </p:nvSpPr>
        <p:spPr>
          <a:xfrm rot="0">
            <a:off x="12453714" y="9042248"/>
            <a:ext cx="4805586" cy="11804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Hardware used to send</a:t>
            </a:r>
          </a:p>
          <a:p>
            <a:pPr algn="ctr" marL="0" indent="0" lvl="0">
              <a:lnSpc>
                <a:spcPts val="4759"/>
              </a:lnSpc>
              <a:spcBef>
                <a:spcPct val="0"/>
              </a:spcBef>
            </a:pPr>
            <a:r>
              <a:rPr lang="en-US" sz="3399">
                <a:solidFill>
                  <a:srgbClr val="000000"/>
                </a:solidFill>
                <a:latin typeface="Canva Sans"/>
                <a:ea typeface="Canva Sans"/>
                <a:cs typeface="Canva Sans"/>
                <a:sym typeface="Canva Sans"/>
              </a:rPr>
              <a:t> data to a computer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DAGX7W7CnCo</dc:identifier>
  <dcterms:modified xsi:type="dcterms:W3CDTF">2011-08-01T06:04:30Z</dcterms:modified>
  <cp:revision>1</cp:revision>
  <dc:title>G6 4.3</dc:title>
</cp:coreProperties>
</file>